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tags/tag3.xml" ContentType="application/vnd.openxmlformats-officedocument.presentationml.tags+xml"/>
  <Override PartName="/ppt/notesSlides/notesSlide5.xml" ContentType="application/vnd.openxmlformats-officedocument.presentationml.notesSlide+xml"/>
  <Override PartName="/ppt/tags/tag4.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8" r:id="rId2"/>
    <p:sldMasterId id="2147483666" r:id="rId3"/>
  </p:sldMasterIdLst>
  <p:notesMasterIdLst>
    <p:notesMasterId r:id="rId21"/>
  </p:notesMasterIdLst>
  <p:handoutMasterIdLst>
    <p:handoutMasterId r:id="rId22"/>
  </p:handoutMasterIdLst>
  <p:sldIdLst>
    <p:sldId id="257" r:id="rId4"/>
    <p:sldId id="258" r:id="rId5"/>
    <p:sldId id="283" r:id="rId6"/>
    <p:sldId id="256" r:id="rId7"/>
    <p:sldId id="259" r:id="rId8"/>
    <p:sldId id="294" r:id="rId9"/>
    <p:sldId id="295" r:id="rId10"/>
    <p:sldId id="296" r:id="rId11"/>
    <p:sldId id="298" r:id="rId12"/>
    <p:sldId id="299" r:id="rId13"/>
    <p:sldId id="300" r:id="rId14"/>
    <p:sldId id="301" r:id="rId15"/>
    <p:sldId id="302" r:id="rId16"/>
    <p:sldId id="303" r:id="rId17"/>
    <p:sldId id="276" r:id="rId18"/>
    <p:sldId id="304" r:id="rId19"/>
    <p:sldId id="278"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C88CB"/>
    <a:srgbClr val="4CB944"/>
    <a:srgbClr val="FFFFFF"/>
    <a:srgbClr val="FFDB00"/>
    <a:srgbClr val="EA3546"/>
    <a:srgbClr val="F8C2C7"/>
    <a:srgbClr val="C9EAC6"/>
    <a:srgbClr val="F17B86"/>
    <a:srgbClr val="8FD48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436" autoAdjust="0"/>
    <p:restoredTop sz="94660"/>
  </p:normalViewPr>
  <p:slideViewPr>
    <p:cSldViewPr snapToGrid="0">
      <p:cViewPr varScale="1">
        <p:scale>
          <a:sx n="105" d="100"/>
          <a:sy n="105" d="100"/>
        </p:scale>
        <p:origin x="570" y="114"/>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E516372-1E5B-D95A-63C2-9AA13DEA04D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36080A00-7085-6EC4-CC33-DDFC1231811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D158851-A6D0-4E3C-8D33-6F8ADBA0BC8F}" type="datetimeFigureOut">
              <a:rPr lang="en-IE" smtClean="0"/>
              <a:t>10/08/2026</a:t>
            </a:fld>
            <a:endParaRPr lang="en-IE"/>
          </a:p>
        </p:txBody>
      </p:sp>
      <p:sp>
        <p:nvSpPr>
          <p:cNvPr id="4" name="Footer Placeholder 3">
            <a:extLst>
              <a:ext uri="{FF2B5EF4-FFF2-40B4-BE49-F238E27FC236}">
                <a16:creationId xmlns:a16="http://schemas.microsoft.com/office/drawing/2014/main" id="{E05926C4-4363-DA88-0905-425F2314E22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C4F328C5-2AD7-1E2B-D0BB-3CA12A1D5C6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1ED895C-B8B9-4B6D-AAC7-7BCAC5E75033}" type="slidenum">
              <a:rPr lang="en-IE" smtClean="0"/>
              <a:t>‹#›</a:t>
            </a:fld>
            <a:endParaRPr lang="en-IE"/>
          </a:p>
        </p:txBody>
      </p:sp>
    </p:spTree>
    <p:extLst>
      <p:ext uri="{BB962C8B-B14F-4D97-AF65-F5344CB8AC3E}">
        <p14:creationId xmlns:p14="http://schemas.microsoft.com/office/powerpoint/2010/main" val="3620743885"/>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22FE82-11E7-4B08-9B1B-FA39769E3DF5}" type="datetimeFigureOut">
              <a:rPr lang="en-IE" smtClean="0"/>
              <a:t>10/08/2026</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085E2D-2822-4BF9-B0EE-BB3F46F72F3D}" type="slidenum">
              <a:rPr lang="en-IE" smtClean="0"/>
              <a:t>‹#›</a:t>
            </a:fld>
            <a:endParaRPr lang="en-IE"/>
          </a:p>
        </p:txBody>
      </p:sp>
    </p:spTree>
    <p:extLst>
      <p:ext uri="{BB962C8B-B14F-4D97-AF65-F5344CB8AC3E}">
        <p14:creationId xmlns:p14="http://schemas.microsoft.com/office/powerpoint/2010/main" val="785870325"/>
      </p:ext>
    </p:extLst>
  </p:cSld>
  <p:clrMap bg1="lt1" tx1="dk1" bg2="lt2" tx2="dk2" accent1="accent1" accent2="accent2" accent3="accent3" accent4="accent4" accent5="accent5" accent6="accent6" hlink="hlink" folHlink="folHlink"/>
  <p:hf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Header Placeholder 3"/>
          <p:cNvSpPr>
            <a:spLocks noGrp="1"/>
          </p:cNvSpPr>
          <p:nvPr>
            <p:ph type="hdr" sz="quarter"/>
          </p:nvPr>
        </p:nvSpPr>
        <p:spPr/>
        <p:txBody>
          <a:bodyPr/>
          <a:lstStyle/>
          <a:p>
            <a:endParaRPr lang="en-IE"/>
          </a:p>
        </p:txBody>
      </p:sp>
      <p:sp>
        <p:nvSpPr>
          <p:cNvPr id="5" name="Slide Number Placeholder 4"/>
          <p:cNvSpPr>
            <a:spLocks noGrp="1"/>
          </p:cNvSpPr>
          <p:nvPr>
            <p:ph type="sldNum" sz="quarter" idx="5"/>
          </p:nvPr>
        </p:nvSpPr>
        <p:spPr/>
        <p:txBody>
          <a:bodyPr/>
          <a:lstStyle/>
          <a:p>
            <a:fld id="{1D085E2D-2822-4BF9-B0EE-BB3F46F72F3D}" type="slidenum">
              <a:rPr lang="en-IE" smtClean="0"/>
              <a:t>1</a:t>
            </a:fld>
            <a:endParaRPr lang="en-IE"/>
          </a:p>
        </p:txBody>
      </p:sp>
    </p:spTree>
    <p:extLst>
      <p:ext uri="{BB962C8B-B14F-4D97-AF65-F5344CB8AC3E}">
        <p14:creationId xmlns:p14="http://schemas.microsoft.com/office/powerpoint/2010/main" val="298818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Header Placeholder 3"/>
          <p:cNvSpPr>
            <a:spLocks noGrp="1"/>
          </p:cNvSpPr>
          <p:nvPr>
            <p:ph type="hdr" sz="quarter"/>
          </p:nvPr>
        </p:nvSpPr>
        <p:spPr/>
        <p:txBody>
          <a:bodyPr/>
          <a:lstStyle/>
          <a:p>
            <a:endParaRPr lang="en-IE"/>
          </a:p>
        </p:txBody>
      </p:sp>
      <p:sp>
        <p:nvSpPr>
          <p:cNvPr id="5" name="Slide Number Placeholder 4"/>
          <p:cNvSpPr>
            <a:spLocks noGrp="1"/>
          </p:cNvSpPr>
          <p:nvPr>
            <p:ph type="sldNum" sz="quarter" idx="5"/>
          </p:nvPr>
        </p:nvSpPr>
        <p:spPr/>
        <p:txBody>
          <a:bodyPr/>
          <a:lstStyle/>
          <a:p>
            <a:fld id="{1D085E2D-2822-4BF9-B0EE-BB3F46F72F3D}" type="slidenum">
              <a:rPr lang="en-IE" smtClean="0"/>
              <a:t>3</a:t>
            </a:fld>
            <a:endParaRPr lang="en-IE"/>
          </a:p>
        </p:txBody>
      </p:sp>
    </p:spTree>
    <p:extLst>
      <p:ext uri="{BB962C8B-B14F-4D97-AF65-F5344CB8AC3E}">
        <p14:creationId xmlns:p14="http://schemas.microsoft.com/office/powerpoint/2010/main" val="19919667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8D678B91-4055-4CFB-9F92-7F023371DEBA}" type="slidenum">
              <a:rPr lang="en-IE" smtClean="0"/>
              <a:t>5</a:t>
            </a:fld>
            <a:endParaRPr lang="en-IE"/>
          </a:p>
        </p:txBody>
      </p:sp>
    </p:spTree>
    <p:extLst>
      <p:ext uri="{BB962C8B-B14F-4D97-AF65-F5344CB8AC3E}">
        <p14:creationId xmlns:p14="http://schemas.microsoft.com/office/powerpoint/2010/main" val="18418870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99D4A8-BB2A-9399-72A1-9069EB2FFC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1C0730-E949-6F80-2515-F8EF6ED0D1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7DA2B9-D52C-C81A-0DB0-D9FFF9878928}"/>
              </a:ext>
            </a:extLst>
          </p:cNvPr>
          <p:cNvSpPr>
            <a:spLocks noGrp="1"/>
          </p:cNvSpPr>
          <p:nvPr>
            <p:ph type="body" idx="1"/>
          </p:nvPr>
        </p:nvSpPr>
        <p:spPr/>
        <p:txBody>
          <a:bodyPr/>
          <a:lstStyle/>
          <a:p>
            <a:endParaRPr lang="en-IE"/>
          </a:p>
        </p:txBody>
      </p:sp>
      <p:sp>
        <p:nvSpPr>
          <p:cNvPr id="4" name="Slide Number Placeholder 3">
            <a:extLst>
              <a:ext uri="{FF2B5EF4-FFF2-40B4-BE49-F238E27FC236}">
                <a16:creationId xmlns:a16="http://schemas.microsoft.com/office/drawing/2014/main" id="{046B8A5B-BCAB-2030-5E12-C25275F526B0}"/>
              </a:ext>
            </a:extLst>
          </p:cNvPr>
          <p:cNvSpPr>
            <a:spLocks noGrp="1"/>
          </p:cNvSpPr>
          <p:nvPr>
            <p:ph type="sldNum" sz="quarter" idx="5"/>
          </p:nvPr>
        </p:nvSpPr>
        <p:spPr/>
        <p:txBody>
          <a:bodyPr/>
          <a:lstStyle/>
          <a:p>
            <a:fld id="{8D678B91-4055-4CFB-9F92-7F023371DEBA}" type="slidenum">
              <a:rPr lang="en-IE" smtClean="0"/>
              <a:t>6</a:t>
            </a:fld>
            <a:endParaRPr lang="en-IE"/>
          </a:p>
        </p:txBody>
      </p:sp>
    </p:spTree>
    <p:extLst>
      <p:ext uri="{BB962C8B-B14F-4D97-AF65-F5344CB8AC3E}">
        <p14:creationId xmlns:p14="http://schemas.microsoft.com/office/powerpoint/2010/main" val="41863763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71EF82-6E69-64E6-87E2-76EDFC8CAC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59992A-B02C-E73A-36BF-ADD5B9B08A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FDE4AA-C7A3-E4B4-5804-D299C59CA04B}"/>
              </a:ext>
            </a:extLst>
          </p:cNvPr>
          <p:cNvSpPr>
            <a:spLocks noGrp="1"/>
          </p:cNvSpPr>
          <p:nvPr>
            <p:ph type="body" idx="1"/>
          </p:nvPr>
        </p:nvSpPr>
        <p:spPr/>
        <p:txBody>
          <a:bodyPr/>
          <a:lstStyle/>
          <a:p>
            <a:endParaRPr lang="en-IE"/>
          </a:p>
        </p:txBody>
      </p:sp>
      <p:sp>
        <p:nvSpPr>
          <p:cNvPr id="4" name="Slide Number Placeholder 3">
            <a:extLst>
              <a:ext uri="{FF2B5EF4-FFF2-40B4-BE49-F238E27FC236}">
                <a16:creationId xmlns:a16="http://schemas.microsoft.com/office/drawing/2014/main" id="{C2ABAFC3-D83C-2254-97D9-3D8FCFE101F2}"/>
              </a:ext>
            </a:extLst>
          </p:cNvPr>
          <p:cNvSpPr>
            <a:spLocks noGrp="1"/>
          </p:cNvSpPr>
          <p:nvPr>
            <p:ph type="sldNum" sz="quarter" idx="5"/>
          </p:nvPr>
        </p:nvSpPr>
        <p:spPr/>
        <p:txBody>
          <a:bodyPr/>
          <a:lstStyle/>
          <a:p>
            <a:fld id="{8D678B91-4055-4CFB-9F92-7F023371DEBA}" type="slidenum">
              <a:rPr lang="en-IE" smtClean="0"/>
              <a:t>7</a:t>
            </a:fld>
            <a:endParaRPr lang="en-IE"/>
          </a:p>
        </p:txBody>
      </p:sp>
    </p:spTree>
    <p:extLst>
      <p:ext uri="{BB962C8B-B14F-4D97-AF65-F5344CB8AC3E}">
        <p14:creationId xmlns:p14="http://schemas.microsoft.com/office/powerpoint/2010/main" val="29739882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55C952-FCD9-D2E1-70BB-E09E32216C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14764B-C6C9-179B-3EF7-53A981B3AC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9C1987-BF85-DAEA-3723-7D79ED8277A0}"/>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09BB8BC5-34BD-BF10-DE5C-D3B72CA3903C}"/>
              </a:ext>
            </a:extLst>
          </p:cNvPr>
          <p:cNvSpPr>
            <a:spLocks noGrp="1"/>
          </p:cNvSpPr>
          <p:nvPr>
            <p:ph type="sldNum" sz="quarter" idx="5"/>
          </p:nvPr>
        </p:nvSpPr>
        <p:spPr/>
        <p:txBody>
          <a:bodyPr/>
          <a:lstStyle/>
          <a:p>
            <a:fld id="{8D678B91-4055-4CFB-9F92-7F023371DEBA}" type="slidenum">
              <a:rPr lang="en-IE" smtClean="0"/>
              <a:t>8</a:t>
            </a:fld>
            <a:endParaRPr lang="en-IE"/>
          </a:p>
        </p:txBody>
      </p:sp>
    </p:spTree>
    <p:extLst>
      <p:ext uri="{BB962C8B-B14F-4D97-AF65-F5344CB8AC3E}">
        <p14:creationId xmlns:p14="http://schemas.microsoft.com/office/powerpoint/2010/main" val="7524909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Header Placeholder 3"/>
          <p:cNvSpPr>
            <a:spLocks noGrp="1"/>
          </p:cNvSpPr>
          <p:nvPr>
            <p:ph type="hdr" sz="quarter"/>
          </p:nvPr>
        </p:nvSpPr>
        <p:spPr/>
        <p:txBody>
          <a:bodyPr/>
          <a:lstStyle/>
          <a:p>
            <a:endParaRPr lang="en-IE"/>
          </a:p>
        </p:txBody>
      </p:sp>
      <p:sp>
        <p:nvSpPr>
          <p:cNvPr id="5" name="Slide Number Placeholder 4"/>
          <p:cNvSpPr>
            <a:spLocks noGrp="1"/>
          </p:cNvSpPr>
          <p:nvPr>
            <p:ph type="sldNum" sz="quarter" idx="5"/>
          </p:nvPr>
        </p:nvSpPr>
        <p:spPr/>
        <p:txBody>
          <a:bodyPr/>
          <a:lstStyle/>
          <a:p>
            <a:fld id="{1D085E2D-2822-4BF9-B0EE-BB3F46F72F3D}" type="slidenum">
              <a:rPr lang="en-IE" smtClean="0"/>
              <a:t>15</a:t>
            </a:fld>
            <a:endParaRPr lang="en-IE"/>
          </a:p>
        </p:txBody>
      </p:sp>
    </p:spTree>
    <p:extLst>
      <p:ext uri="{BB962C8B-B14F-4D97-AF65-F5344CB8AC3E}">
        <p14:creationId xmlns:p14="http://schemas.microsoft.com/office/powerpoint/2010/main" val="26407722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Header Placeholder 3"/>
          <p:cNvSpPr>
            <a:spLocks noGrp="1"/>
          </p:cNvSpPr>
          <p:nvPr>
            <p:ph type="hdr" sz="quarter"/>
          </p:nvPr>
        </p:nvSpPr>
        <p:spPr/>
        <p:txBody>
          <a:bodyPr/>
          <a:lstStyle/>
          <a:p>
            <a:endParaRPr lang="en-IE"/>
          </a:p>
        </p:txBody>
      </p:sp>
      <p:sp>
        <p:nvSpPr>
          <p:cNvPr id="5" name="Slide Number Placeholder 4"/>
          <p:cNvSpPr>
            <a:spLocks noGrp="1"/>
          </p:cNvSpPr>
          <p:nvPr>
            <p:ph type="sldNum" sz="quarter" idx="5"/>
          </p:nvPr>
        </p:nvSpPr>
        <p:spPr/>
        <p:txBody>
          <a:bodyPr/>
          <a:lstStyle/>
          <a:p>
            <a:fld id="{1D085E2D-2822-4BF9-B0EE-BB3F46F72F3D}" type="slidenum">
              <a:rPr lang="en-IE" smtClean="0"/>
              <a:t>17</a:t>
            </a:fld>
            <a:endParaRPr lang="en-IE"/>
          </a:p>
        </p:txBody>
      </p:sp>
    </p:spTree>
    <p:extLst>
      <p:ext uri="{BB962C8B-B14F-4D97-AF65-F5344CB8AC3E}">
        <p14:creationId xmlns:p14="http://schemas.microsoft.com/office/powerpoint/2010/main" val="375108305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0.png"/><Relationship Id="rId7" Type="http://schemas.openxmlformats.org/officeDocument/2006/relationships/image" Target="../media/image16.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8.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23C5EA7C-8D27-92C7-F742-5DAA09FDC7D7}"/>
              </a:ext>
            </a:extLst>
          </p:cNvPr>
          <p:cNvCxnSpPr/>
          <p:nvPr userDrawn="1"/>
        </p:nvCxnSpPr>
        <p:spPr>
          <a:xfrm>
            <a:off x="146720" y="1531719"/>
            <a:ext cx="11898559" cy="0"/>
          </a:xfrm>
          <a:prstGeom prst="line">
            <a:avLst/>
          </a:prstGeom>
          <a:ln>
            <a:solidFill>
              <a:srgbClr val="3C88CB"/>
            </a:solidFill>
          </a:ln>
        </p:spPr>
        <p:style>
          <a:lnRef idx="2">
            <a:schemeClr val="accent1"/>
          </a:lnRef>
          <a:fillRef idx="0">
            <a:schemeClr val="accent1"/>
          </a:fillRef>
          <a:effectRef idx="1">
            <a:schemeClr val="accent1"/>
          </a:effectRef>
          <a:fontRef idx="minor">
            <a:schemeClr val="tx1"/>
          </a:fontRef>
        </p:style>
      </p:cxnSp>
      <p:pic>
        <p:nvPicPr>
          <p:cNvPr id="11" name="Picture 10">
            <a:extLst>
              <a:ext uri="{FF2B5EF4-FFF2-40B4-BE49-F238E27FC236}">
                <a16:creationId xmlns:a16="http://schemas.microsoft.com/office/drawing/2014/main" id="{240B220D-DD49-5588-9B2B-9C8EACCF1EB0}"/>
              </a:ext>
            </a:extLst>
          </p:cNvPr>
          <p:cNvPicPr>
            <a:picLocks noChangeAspect="1"/>
          </p:cNvPicPr>
          <p:nvPr userDrawn="1"/>
        </p:nvPicPr>
        <p:blipFill>
          <a:blip r:embed="rId2"/>
          <a:stretch>
            <a:fillRect/>
          </a:stretch>
        </p:blipFill>
        <p:spPr>
          <a:xfrm>
            <a:off x="4999289" y="121041"/>
            <a:ext cx="5659986" cy="1328565"/>
          </a:xfrm>
          <a:prstGeom prst="rect">
            <a:avLst/>
          </a:prstGeom>
        </p:spPr>
      </p:pic>
      <p:pic>
        <p:nvPicPr>
          <p:cNvPr id="16" name="Picture 15">
            <a:extLst>
              <a:ext uri="{FF2B5EF4-FFF2-40B4-BE49-F238E27FC236}">
                <a16:creationId xmlns:a16="http://schemas.microsoft.com/office/drawing/2014/main" id="{4CCA7BEE-B686-1135-C23F-C10F32B2B959}"/>
              </a:ext>
            </a:extLst>
          </p:cNvPr>
          <p:cNvPicPr>
            <a:picLocks noChangeAspect="1"/>
          </p:cNvPicPr>
          <p:nvPr userDrawn="1"/>
        </p:nvPicPr>
        <p:blipFill>
          <a:blip r:embed="rId3"/>
          <a:stretch>
            <a:fillRect/>
          </a:stretch>
        </p:blipFill>
        <p:spPr>
          <a:xfrm>
            <a:off x="898332" y="370274"/>
            <a:ext cx="2733944" cy="774861"/>
          </a:xfrm>
          <a:prstGeom prst="rect">
            <a:avLst/>
          </a:prstGeom>
        </p:spPr>
      </p:pic>
      <p:sp>
        <p:nvSpPr>
          <p:cNvPr id="17" name="TextBox 16">
            <a:extLst>
              <a:ext uri="{FF2B5EF4-FFF2-40B4-BE49-F238E27FC236}">
                <a16:creationId xmlns:a16="http://schemas.microsoft.com/office/drawing/2014/main" id="{08C51061-BB8E-B2C3-8EC9-9056C9FCEF0E}"/>
              </a:ext>
            </a:extLst>
          </p:cNvPr>
          <p:cNvSpPr txBox="1"/>
          <p:nvPr userDrawn="1"/>
        </p:nvSpPr>
        <p:spPr>
          <a:xfrm>
            <a:off x="495656" y="2025353"/>
            <a:ext cx="1555335" cy="369332"/>
          </a:xfrm>
          <a:prstGeom prst="rect">
            <a:avLst/>
          </a:prstGeom>
          <a:noFill/>
        </p:spPr>
        <p:txBody>
          <a:bodyPr wrap="square" rtlCol="0">
            <a:spAutoFit/>
          </a:bodyPr>
          <a:lstStyle/>
          <a:p>
            <a:pPr algn="ctr"/>
            <a:r>
              <a:rPr lang="en-IE" b="1" dirty="0"/>
              <a:t>    App No. 8</a:t>
            </a:r>
          </a:p>
        </p:txBody>
      </p:sp>
      <p:sp>
        <p:nvSpPr>
          <p:cNvPr id="3" name="Content Placeholder 2">
            <a:extLst>
              <a:ext uri="{FF2B5EF4-FFF2-40B4-BE49-F238E27FC236}">
                <a16:creationId xmlns:a16="http://schemas.microsoft.com/office/drawing/2014/main" id="{A8C45BB2-1C1B-EEAD-744B-BF9F9FB99E69}"/>
              </a:ext>
            </a:extLst>
          </p:cNvPr>
          <p:cNvSpPr>
            <a:spLocks noGrp="1"/>
          </p:cNvSpPr>
          <p:nvPr>
            <p:ph sz="quarter" idx="10" hasCustomPrompt="1"/>
          </p:nvPr>
        </p:nvSpPr>
        <p:spPr>
          <a:xfrm>
            <a:off x="1265238" y="6615113"/>
            <a:ext cx="914400" cy="914400"/>
          </a:xfrm>
          <a:prstGeom prst="rect">
            <a:avLst/>
          </a:prstGeom>
        </p:spPr>
        <p:txBody>
          <a:bodyPr/>
          <a:lstStyle/>
          <a:p>
            <a:pPr lvl="0"/>
            <a:r>
              <a:rPr lang="en-US" dirty="0"/>
              <a:t>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pic>
        <p:nvPicPr>
          <p:cNvPr id="5" name="Picture 4">
            <a:extLst>
              <a:ext uri="{FF2B5EF4-FFF2-40B4-BE49-F238E27FC236}">
                <a16:creationId xmlns:a16="http://schemas.microsoft.com/office/drawing/2014/main" id="{DAB7A0C8-2528-0E41-9B4E-FF29E9C39A92}"/>
              </a:ext>
            </a:extLst>
          </p:cNvPr>
          <p:cNvPicPr>
            <a:picLocks noChangeAspect="1"/>
          </p:cNvPicPr>
          <p:nvPr userDrawn="1"/>
        </p:nvPicPr>
        <p:blipFill>
          <a:blip r:embed="rId4"/>
          <a:stretch>
            <a:fillRect/>
          </a:stretch>
        </p:blipFill>
        <p:spPr>
          <a:xfrm>
            <a:off x="712787" y="2909887"/>
            <a:ext cx="1204989" cy="1132274"/>
          </a:xfrm>
          <a:prstGeom prst="rect">
            <a:avLst/>
          </a:prstGeom>
        </p:spPr>
      </p:pic>
    </p:spTree>
    <p:extLst>
      <p:ext uri="{BB962C8B-B14F-4D97-AF65-F5344CB8AC3E}">
        <p14:creationId xmlns:p14="http://schemas.microsoft.com/office/powerpoint/2010/main" val="17707114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id="{B66568BA-9604-E6A1-6E23-FA5BECF5A29E}"/>
              </a:ext>
            </a:extLst>
          </p:cNvPr>
          <p:cNvSpPr/>
          <p:nvPr userDrawn="1"/>
        </p:nvSpPr>
        <p:spPr>
          <a:xfrm>
            <a:off x="3993243" y="1965774"/>
            <a:ext cx="2311400" cy="1816100"/>
          </a:xfrm>
          <a:prstGeom prst="roundRect">
            <a:avLst>
              <a:gd name="adj" fmla="val 10597"/>
            </a:avLst>
          </a:prstGeom>
          <a:solidFill>
            <a:schemeClr val="bg1"/>
          </a:solidFill>
          <a:ln>
            <a:solidFill>
              <a:srgbClr val="FFDB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6" name="Rectangle: Rounded Corners 15">
            <a:extLst>
              <a:ext uri="{FF2B5EF4-FFF2-40B4-BE49-F238E27FC236}">
                <a16:creationId xmlns:a16="http://schemas.microsoft.com/office/drawing/2014/main" id="{FC6C0B0F-9F9B-D1D9-FF6D-68F70A4A4047}"/>
              </a:ext>
            </a:extLst>
          </p:cNvPr>
          <p:cNvSpPr/>
          <p:nvPr userDrawn="1"/>
        </p:nvSpPr>
        <p:spPr>
          <a:xfrm>
            <a:off x="355600" y="5605893"/>
            <a:ext cx="11480800" cy="516085"/>
          </a:xfrm>
          <a:prstGeom prst="roundRect">
            <a:avLst/>
          </a:prstGeom>
          <a:solidFill>
            <a:srgbClr val="FFDB00"/>
          </a:solidFill>
          <a:ln>
            <a:solidFill>
              <a:srgbClr val="FFDB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grpSp>
        <p:nvGrpSpPr>
          <p:cNvPr id="26" name="Group 25">
            <a:extLst>
              <a:ext uri="{FF2B5EF4-FFF2-40B4-BE49-F238E27FC236}">
                <a16:creationId xmlns:a16="http://schemas.microsoft.com/office/drawing/2014/main" id="{65A9E5AD-9BC0-81F9-44A8-011B99396955}"/>
              </a:ext>
            </a:extLst>
          </p:cNvPr>
          <p:cNvGrpSpPr/>
          <p:nvPr userDrawn="1"/>
        </p:nvGrpSpPr>
        <p:grpSpPr>
          <a:xfrm>
            <a:off x="3839025" y="879090"/>
            <a:ext cx="3079750" cy="646332"/>
            <a:chOff x="222250" y="2066093"/>
            <a:chExt cx="3079750" cy="795337"/>
          </a:xfrm>
          <a:solidFill>
            <a:srgbClr val="FFDB00"/>
          </a:solidFill>
        </p:grpSpPr>
        <p:sp>
          <p:nvSpPr>
            <p:cNvPr id="27" name="Rectangle: Rounded Corners 26">
              <a:extLst>
                <a:ext uri="{FF2B5EF4-FFF2-40B4-BE49-F238E27FC236}">
                  <a16:creationId xmlns:a16="http://schemas.microsoft.com/office/drawing/2014/main" id="{115467B1-773D-49CF-694F-8FBC7693C22E}"/>
                </a:ext>
              </a:extLst>
            </p:cNvPr>
            <p:cNvSpPr/>
            <p:nvPr/>
          </p:nvSpPr>
          <p:spPr>
            <a:xfrm>
              <a:off x="222250" y="2066093"/>
              <a:ext cx="3079750" cy="795337"/>
            </a:xfrm>
            <a:prstGeom prst="roundRect">
              <a:avLst/>
            </a:prstGeom>
            <a:grpFill/>
            <a:ln>
              <a:solidFill>
                <a:srgbClr val="3C88C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8" name="TextBox 27">
              <a:extLst>
                <a:ext uri="{FF2B5EF4-FFF2-40B4-BE49-F238E27FC236}">
                  <a16:creationId xmlns:a16="http://schemas.microsoft.com/office/drawing/2014/main" id="{FAF8588F-4DB8-9C14-C54F-DD2A436CCC59}"/>
                </a:ext>
              </a:extLst>
            </p:cNvPr>
            <p:cNvSpPr txBox="1"/>
            <p:nvPr/>
          </p:nvSpPr>
          <p:spPr>
            <a:xfrm>
              <a:off x="486232" y="2145119"/>
              <a:ext cx="2787650" cy="568097"/>
            </a:xfrm>
            <a:prstGeom prst="rect">
              <a:avLst/>
            </a:prstGeom>
            <a:grpFill/>
            <a:ln>
              <a:solidFill>
                <a:srgbClr val="3C88CB"/>
              </a:solidFill>
            </a:ln>
          </p:spPr>
          <p:txBody>
            <a:bodyPr wrap="square" rtlCol="0">
              <a:spAutoFit/>
            </a:bodyPr>
            <a:lstStyle/>
            <a:p>
              <a:r>
                <a:rPr lang="en-IE" sz="2400" b="1" dirty="0">
                  <a:solidFill>
                    <a:srgbClr val="3C88CB"/>
                  </a:solidFill>
                </a:rPr>
                <a:t>View Results </a:t>
              </a:r>
              <a:r>
                <a:rPr lang="en-US" sz="2400" b="1" dirty="0">
                  <a:solidFill>
                    <a:srgbClr val="3C88CB"/>
                  </a:solidFill>
                </a:rPr>
                <a:t>​</a:t>
              </a:r>
              <a:endParaRPr lang="en-US" sz="2400" b="1" i="0" dirty="0">
                <a:solidFill>
                  <a:srgbClr val="3C88CB"/>
                </a:solidFill>
                <a:effectLst/>
              </a:endParaRPr>
            </a:p>
          </p:txBody>
        </p:sp>
      </p:grpSp>
      <p:sp>
        <p:nvSpPr>
          <p:cNvPr id="35" name="Speech Bubble: Oval 34">
            <a:extLst>
              <a:ext uri="{FF2B5EF4-FFF2-40B4-BE49-F238E27FC236}">
                <a16:creationId xmlns:a16="http://schemas.microsoft.com/office/drawing/2014/main" id="{E1588FD9-4CFD-D2E7-7F9F-70BAC0DD67A1}"/>
              </a:ext>
            </a:extLst>
          </p:cNvPr>
          <p:cNvSpPr/>
          <p:nvPr userDrawn="1"/>
        </p:nvSpPr>
        <p:spPr>
          <a:xfrm>
            <a:off x="6944143" y="1287928"/>
            <a:ext cx="3962399" cy="1796891"/>
          </a:xfrm>
          <a:prstGeom prst="wedgeEllipseCallout">
            <a:avLst>
              <a:gd name="adj1" fmla="val -41025"/>
              <a:gd name="adj2" fmla="val 63207"/>
            </a:avLst>
          </a:prstGeom>
          <a:solidFill>
            <a:srgbClr val="FFDB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solidFill>
                <a:srgbClr val="3C88CB"/>
              </a:solidFill>
            </a:endParaRPr>
          </a:p>
        </p:txBody>
      </p:sp>
      <p:pic>
        <p:nvPicPr>
          <p:cNvPr id="5" name="Picture 4">
            <a:extLst>
              <a:ext uri="{FF2B5EF4-FFF2-40B4-BE49-F238E27FC236}">
                <a16:creationId xmlns:a16="http://schemas.microsoft.com/office/drawing/2014/main" id="{2E4A320F-DF4F-E5A4-5CBC-384BF2698CAF}"/>
              </a:ext>
            </a:extLst>
          </p:cNvPr>
          <p:cNvPicPr>
            <a:picLocks noChangeAspect="1"/>
          </p:cNvPicPr>
          <p:nvPr userDrawn="1"/>
        </p:nvPicPr>
        <p:blipFill>
          <a:blip r:embed="rId2"/>
          <a:stretch>
            <a:fillRect/>
          </a:stretch>
        </p:blipFill>
        <p:spPr>
          <a:xfrm>
            <a:off x="228209" y="218989"/>
            <a:ext cx="2418230" cy="586949"/>
          </a:xfrm>
          <a:prstGeom prst="rect">
            <a:avLst/>
          </a:prstGeom>
        </p:spPr>
      </p:pic>
    </p:spTree>
    <p:extLst>
      <p:ext uri="{BB962C8B-B14F-4D97-AF65-F5344CB8AC3E}">
        <p14:creationId xmlns:p14="http://schemas.microsoft.com/office/powerpoint/2010/main" val="13060249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58113B8-4121-9646-F1ED-5F38A6B5F7B1}"/>
              </a:ext>
            </a:extLst>
          </p:cNvPr>
          <p:cNvPicPr>
            <a:picLocks noChangeAspect="1"/>
          </p:cNvPicPr>
          <p:nvPr userDrawn="1"/>
        </p:nvPicPr>
        <p:blipFill>
          <a:blip r:embed="rId2"/>
          <a:stretch>
            <a:fillRect/>
          </a:stretch>
        </p:blipFill>
        <p:spPr>
          <a:xfrm>
            <a:off x="0" y="0"/>
            <a:ext cx="5151045" cy="926757"/>
          </a:xfrm>
          <a:prstGeom prst="rect">
            <a:avLst/>
          </a:prstGeom>
        </p:spPr>
      </p:pic>
      <p:pic>
        <p:nvPicPr>
          <p:cNvPr id="5" name="Picture 4">
            <a:extLst>
              <a:ext uri="{FF2B5EF4-FFF2-40B4-BE49-F238E27FC236}">
                <a16:creationId xmlns:a16="http://schemas.microsoft.com/office/drawing/2014/main" id="{FF859421-7F14-61A2-021C-B28C6DB487A8}"/>
              </a:ext>
            </a:extLst>
          </p:cNvPr>
          <p:cNvPicPr>
            <a:picLocks noChangeAspect="1"/>
          </p:cNvPicPr>
          <p:nvPr userDrawn="1"/>
        </p:nvPicPr>
        <p:blipFill>
          <a:blip r:embed="rId3"/>
          <a:stretch>
            <a:fillRect/>
          </a:stretch>
        </p:blipFill>
        <p:spPr>
          <a:xfrm>
            <a:off x="1" y="926758"/>
            <a:ext cx="4108622" cy="997238"/>
          </a:xfrm>
          <a:prstGeom prst="rect">
            <a:avLst/>
          </a:prstGeom>
        </p:spPr>
      </p:pic>
      <p:pic>
        <p:nvPicPr>
          <p:cNvPr id="7" name="Picture 6">
            <a:extLst>
              <a:ext uri="{FF2B5EF4-FFF2-40B4-BE49-F238E27FC236}">
                <a16:creationId xmlns:a16="http://schemas.microsoft.com/office/drawing/2014/main" id="{093E41A8-9879-E9D5-A6BB-C05F035A7DC8}"/>
              </a:ext>
            </a:extLst>
          </p:cNvPr>
          <p:cNvPicPr>
            <a:picLocks noChangeAspect="1"/>
          </p:cNvPicPr>
          <p:nvPr userDrawn="1"/>
        </p:nvPicPr>
        <p:blipFill>
          <a:blip r:embed="rId4"/>
          <a:stretch>
            <a:fillRect/>
          </a:stretch>
        </p:blipFill>
        <p:spPr>
          <a:xfrm>
            <a:off x="0" y="1857632"/>
            <a:ext cx="3357179" cy="947352"/>
          </a:xfrm>
          <a:prstGeom prst="rect">
            <a:avLst/>
          </a:prstGeom>
        </p:spPr>
      </p:pic>
      <p:pic>
        <p:nvPicPr>
          <p:cNvPr id="9" name="Picture 8">
            <a:extLst>
              <a:ext uri="{FF2B5EF4-FFF2-40B4-BE49-F238E27FC236}">
                <a16:creationId xmlns:a16="http://schemas.microsoft.com/office/drawing/2014/main" id="{9D6C22C8-ACB9-04DA-3FE6-576E5041980B}"/>
              </a:ext>
            </a:extLst>
          </p:cNvPr>
          <p:cNvPicPr>
            <a:picLocks noChangeAspect="1"/>
          </p:cNvPicPr>
          <p:nvPr userDrawn="1"/>
        </p:nvPicPr>
        <p:blipFill>
          <a:blip r:embed="rId5"/>
          <a:stretch>
            <a:fillRect/>
          </a:stretch>
        </p:blipFill>
        <p:spPr>
          <a:xfrm>
            <a:off x="31257" y="2784027"/>
            <a:ext cx="6651846" cy="980917"/>
          </a:xfrm>
          <a:prstGeom prst="rect">
            <a:avLst/>
          </a:prstGeom>
        </p:spPr>
      </p:pic>
      <p:pic>
        <p:nvPicPr>
          <p:cNvPr id="12" name="Picture 11">
            <a:extLst>
              <a:ext uri="{FF2B5EF4-FFF2-40B4-BE49-F238E27FC236}">
                <a16:creationId xmlns:a16="http://schemas.microsoft.com/office/drawing/2014/main" id="{E0D6BB9D-EE74-072F-20BE-01264A547430}"/>
              </a:ext>
            </a:extLst>
          </p:cNvPr>
          <p:cNvPicPr>
            <a:picLocks noChangeAspect="1"/>
          </p:cNvPicPr>
          <p:nvPr userDrawn="1"/>
        </p:nvPicPr>
        <p:blipFill>
          <a:blip r:embed="rId6"/>
          <a:stretch>
            <a:fillRect/>
          </a:stretch>
        </p:blipFill>
        <p:spPr>
          <a:xfrm>
            <a:off x="31257" y="3735858"/>
            <a:ext cx="3231292" cy="1037282"/>
          </a:xfrm>
          <a:prstGeom prst="rect">
            <a:avLst/>
          </a:prstGeom>
        </p:spPr>
      </p:pic>
      <p:pic>
        <p:nvPicPr>
          <p:cNvPr id="14" name="Picture 13">
            <a:extLst>
              <a:ext uri="{FF2B5EF4-FFF2-40B4-BE49-F238E27FC236}">
                <a16:creationId xmlns:a16="http://schemas.microsoft.com/office/drawing/2014/main" id="{299ED2E1-D3CC-B1E7-69EE-2A7FD5BB181A}"/>
              </a:ext>
            </a:extLst>
          </p:cNvPr>
          <p:cNvPicPr>
            <a:picLocks noChangeAspect="1"/>
          </p:cNvPicPr>
          <p:nvPr userDrawn="1"/>
        </p:nvPicPr>
        <p:blipFill>
          <a:blip r:embed="rId7"/>
          <a:stretch>
            <a:fillRect/>
          </a:stretch>
        </p:blipFill>
        <p:spPr>
          <a:xfrm>
            <a:off x="31257" y="4752215"/>
            <a:ext cx="5782597" cy="1078652"/>
          </a:xfrm>
          <a:prstGeom prst="rect">
            <a:avLst/>
          </a:prstGeom>
        </p:spPr>
      </p:pic>
      <p:pic>
        <p:nvPicPr>
          <p:cNvPr id="17" name="Picture 16">
            <a:extLst>
              <a:ext uri="{FF2B5EF4-FFF2-40B4-BE49-F238E27FC236}">
                <a16:creationId xmlns:a16="http://schemas.microsoft.com/office/drawing/2014/main" id="{C120ABBC-B92C-4281-CB6A-DAF72205EAB3}"/>
              </a:ext>
            </a:extLst>
          </p:cNvPr>
          <p:cNvPicPr>
            <a:picLocks noChangeAspect="1"/>
          </p:cNvPicPr>
          <p:nvPr userDrawn="1"/>
        </p:nvPicPr>
        <p:blipFill>
          <a:blip r:embed="rId8"/>
          <a:stretch>
            <a:fillRect/>
          </a:stretch>
        </p:blipFill>
        <p:spPr>
          <a:xfrm>
            <a:off x="6852187" y="57482"/>
            <a:ext cx="3669592" cy="978968"/>
          </a:xfrm>
          <a:prstGeom prst="rect">
            <a:avLst/>
          </a:prstGeom>
        </p:spPr>
      </p:pic>
      <p:pic>
        <p:nvPicPr>
          <p:cNvPr id="19" name="Picture 18">
            <a:extLst>
              <a:ext uri="{FF2B5EF4-FFF2-40B4-BE49-F238E27FC236}">
                <a16:creationId xmlns:a16="http://schemas.microsoft.com/office/drawing/2014/main" id="{19791DB7-A922-63B2-2533-11631F904DB5}"/>
              </a:ext>
            </a:extLst>
          </p:cNvPr>
          <p:cNvPicPr>
            <a:picLocks noChangeAspect="1"/>
          </p:cNvPicPr>
          <p:nvPr userDrawn="1"/>
        </p:nvPicPr>
        <p:blipFill>
          <a:blip r:embed="rId9"/>
          <a:stretch>
            <a:fillRect/>
          </a:stretch>
        </p:blipFill>
        <p:spPr>
          <a:xfrm>
            <a:off x="6852187" y="1036451"/>
            <a:ext cx="4448067" cy="1030274"/>
          </a:xfrm>
          <a:prstGeom prst="rect">
            <a:avLst/>
          </a:prstGeom>
        </p:spPr>
      </p:pic>
    </p:spTree>
    <p:extLst>
      <p:ext uri="{BB962C8B-B14F-4D97-AF65-F5344CB8AC3E}">
        <p14:creationId xmlns:p14="http://schemas.microsoft.com/office/powerpoint/2010/main" val="20083778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15" name="Rectangle: Rounded Corners 14">
            <a:extLst>
              <a:ext uri="{FF2B5EF4-FFF2-40B4-BE49-F238E27FC236}">
                <a16:creationId xmlns:a16="http://schemas.microsoft.com/office/drawing/2014/main" id="{B84E1559-3C11-4C45-1B29-28FCE85807C1}"/>
              </a:ext>
            </a:extLst>
          </p:cNvPr>
          <p:cNvSpPr/>
          <p:nvPr userDrawn="1"/>
        </p:nvSpPr>
        <p:spPr>
          <a:xfrm>
            <a:off x="233345" y="960075"/>
            <a:ext cx="4337051" cy="597723"/>
          </a:xfrm>
          <a:prstGeom prst="roundRect">
            <a:avLst/>
          </a:prstGeom>
          <a:solidFill>
            <a:srgbClr val="FFDB00"/>
          </a:solidFill>
          <a:ln>
            <a:solidFill>
              <a:srgbClr val="3C88C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cxnSp>
        <p:nvCxnSpPr>
          <p:cNvPr id="8" name="Straight Connector 7">
            <a:extLst>
              <a:ext uri="{FF2B5EF4-FFF2-40B4-BE49-F238E27FC236}">
                <a16:creationId xmlns:a16="http://schemas.microsoft.com/office/drawing/2014/main" id="{1C56BD0D-C354-8D6D-022B-F64C3BDDFF74}"/>
              </a:ext>
            </a:extLst>
          </p:cNvPr>
          <p:cNvCxnSpPr>
            <a:cxnSpLocks/>
          </p:cNvCxnSpPr>
          <p:nvPr userDrawn="1"/>
        </p:nvCxnSpPr>
        <p:spPr>
          <a:xfrm flipV="1">
            <a:off x="2209800" y="398462"/>
            <a:ext cx="9747250" cy="46038"/>
          </a:xfrm>
          <a:prstGeom prst="line">
            <a:avLst/>
          </a:prstGeom>
          <a:ln>
            <a:solidFill>
              <a:srgbClr val="3C88CB"/>
            </a:solidFill>
          </a:ln>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FA0D28BC-B1D6-A96B-6ED6-28410FFB5B97}"/>
              </a:ext>
            </a:extLst>
          </p:cNvPr>
          <p:cNvSpPr txBox="1"/>
          <p:nvPr/>
        </p:nvSpPr>
        <p:spPr>
          <a:xfrm>
            <a:off x="233346" y="1058882"/>
            <a:ext cx="433705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After today’s lesson you can…</a:t>
            </a:r>
          </a:p>
        </p:txBody>
      </p:sp>
      <p:pic>
        <p:nvPicPr>
          <p:cNvPr id="4" name="Picture 3">
            <a:extLst>
              <a:ext uri="{FF2B5EF4-FFF2-40B4-BE49-F238E27FC236}">
                <a16:creationId xmlns:a16="http://schemas.microsoft.com/office/drawing/2014/main" id="{24A763D6-C234-BE88-3602-C1B156566968}"/>
              </a:ext>
            </a:extLst>
          </p:cNvPr>
          <p:cNvPicPr>
            <a:picLocks noChangeAspect="1"/>
          </p:cNvPicPr>
          <p:nvPr userDrawn="1"/>
        </p:nvPicPr>
        <p:blipFill>
          <a:blip r:embed="rId2"/>
          <a:stretch>
            <a:fillRect/>
          </a:stretch>
        </p:blipFill>
        <p:spPr>
          <a:xfrm>
            <a:off x="0" y="83144"/>
            <a:ext cx="3093909" cy="551685"/>
          </a:xfrm>
          <a:prstGeom prst="rect">
            <a:avLst/>
          </a:prstGeom>
        </p:spPr>
      </p:pic>
    </p:spTree>
    <p:extLst>
      <p:ext uri="{BB962C8B-B14F-4D97-AF65-F5344CB8AC3E}">
        <p14:creationId xmlns:p14="http://schemas.microsoft.com/office/powerpoint/2010/main" val="9570067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1C56BD0D-C354-8D6D-022B-F64C3BDDFF74}"/>
              </a:ext>
            </a:extLst>
          </p:cNvPr>
          <p:cNvCxnSpPr>
            <a:cxnSpLocks/>
          </p:cNvCxnSpPr>
          <p:nvPr userDrawn="1"/>
        </p:nvCxnSpPr>
        <p:spPr>
          <a:xfrm flipV="1">
            <a:off x="2209800" y="398462"/>
            <a:ext cx="9747250" cy="46038"/>
          </a:xfrm>
          <a:prstGeom prst="line">
            <a:avLst/>
          </a:prstGeom>
          <a:ln>
            <a:solidFill>
              <a:srgbClr val="3C88CB"/>
            </a:solidFill>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AA279C81-C462-C049-2542-8228A33E5995}"/>
              </a:ext>
            </a:extLst>
          </p:cNvPr>
          <p:cNvSpPr txBox="1"/>
          <p:nvPr userDrawn="1"/>
        </p:nvSpPr>
        <p:spPr>
          <a:xfrm>
            <a:off x="4201885" y="2628901"/>
            <a:ext cx="2778902" cy="120032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200" b="0" i="0" u="none" strike="noStrike" kern="1200" cap="none" spc="0" normalizeH="0" baseline="0" noProof="0" dirty="0">
                <a:ln>
                  <a:noFill/>
                </a:ln>
                <a:solidFill>
                  <a:prstClr val="black"/>
                </a:solidFill>
                <a:effectLst/>
                <a:uLnTx/>
                <a:uFillTx/>
                <a:latin typeface="Aptos" panose="02110004020202020204"/>
                <a:ea typeface="+mn-ea"/>
                <a:cs typeface="+mn-cs"/>
              </a:rPr>
              <a:t>VIDEO</a:t>
            </a:r>
            <a:endParaRPr kumimoji="0" lang="en-IE" sz="7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nvGrpSpPr>
          <p:cNvPr id="17" name="Group 16">
            <a:extLst>
              <a:ext uri="{FF2B5EF4-FFF2-40B4-BE49-F238E27FC236}">
                <a16:creationId xmlns:a16="http://schemas.microsoft.com/office/drawing/2014/main" id="{43D584F4-B017-FC0B-5116-C13D3EF14AF7}"/>
              </a:ext>
            </a:extLst>
          </p:cNvPr>
          <p:cNvGrpSpPr/>
          <p:nvPr userDrawn="1"/>
        </p:nvGrpSpPr>
        <p:grpSpPr>
          <a:xfrm>
            <a:off x="11253692" y="94476"/>
            <a:ext cx="811614" cy="795337"/>
            <a:chOff x="11253692" y="94476"/>
            <a:chExt cx="811614" cy="795337"/>
          </a:xfrm>
          <a:solidFill>
            <a:srgbClr val="FFDB00"/>
          </a:solidFill>
        </p:grpSpPr>
        <p:sp>
          <p:nvSpPr>
            <p:cNvPr id="15" name="Rectangle 14">
              <a:extLst>
                <a:ext uri="{FF2B5EF4-FFF2-40B4-BE49-F238E27FC236}">
                  <a16:creationId xmlns:a16="http://schemas.microsoft.com/office/drawing/2014/main" id="{A7EDA4B4-339B-48F9-91FC-5D5C2231B354}"/>
                </a:ext>
              </a:extLst>
            </p:cNvPr>
            <p:cNvSpPr/>
            <p:nvPr userDrawn="1"/>
          </p:nvSpPr>
          <p:spPr>
            <a:xfrm>
              <a:off x="11253692" y="94476"/>
              <a:ext cx="811614" cy="795337"/>
            </a:xfrm>
            <a:prstGeom prst="rect">
              <a:avLst/>
            </a:prstGeom>
            <a:grpFill/>
            <a:ln>
              <a:solidFill>
                <a:srgbClr val="FFDB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4" name="Picture 3" descr="C:\Users\gordon\Desktop\Lesson Plan Design\Icons For PowerPoints\video-white.png">
              <a:extLst>
                <a:ext uri="{FF2B5EF4-FFF2-40B4-BE49-F238E27FC236}">
                  <a16:creationId xmlns:a16="http://schemas.microsoft.com/office/drawing/2014/main" id="{A549FFCB-29FF-36DF-0DCF-CB9D04E5F44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52777" y="189061"/>
              <a:ext cx="610137" cy="607662"/>
            </a:xfrm>
            <a:prstGeom prst="rect">
              <a:avLst/>
            </a:prstGeom>
            <a:grpFill/>
            <a:ln>
              <a:solidFill>
                <a:srgbClr val="FFDB00"/>
              </a:solidFill>
            </a:ln>
          </p:spPr>
        </p:pic>
      </p:grpSp>
      <p:pic>
        <p:nvPicPr>
          <p:cNvPr id="3" name="Picture 2">
            <a:extLst>
              <a:ext uri="{FF2B5EF4-FFF2-40B4-BE49-F238E27FC236}">
                <a16:creationId xmlns:a16="http://schemas.microsoft.com/office/drawing/2014/main" id="{B784B971-8E92-6337-6540-AE753368C08E}"/>
              </a:ext>
            </a:extLst>
          </p:cNvPr>
          <p:cNvPicPr>
            <a:picLocks noChangeAspect="1"/>
          </p:cNvPicPr>
          <p:nvPr userDrawn="1"/>
        </p:nvPicPr>
        <p:blipFill>
          <a:blip r:embed="rId3"/>
          <a:stretch>
            <a:fillRect/>
          </a:stretch>
        </p:blipFill>
        <p:spPr>
          <a:xfrm>
            <a:off x="0" y="94476"/>
            <a:ext cx="3315469" cy="591192"/>
          </a:xfrm>
          <a:prstGeom prst="rect">
            <a:avLst/>
          </a:prstGeom>
        </p:spPr>
      </p:pic>
    </p:spTree>
    <p:extLst>
      <p:ext uri="{BB962C8B-B14F-4D97-AF65-F5344CB8AC3E}">
        <p14:creationId xmlns:p14="http://schemas.microsoft.com/office/powerpoint/2010/main" val="25549969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1C56BD0D-C354-8D6D-022B-F64C3BDDFF74}"/>
              </a:ext>
            </a:extLst>
          </p:cNvPr>
          <p:cNvCxnSpPr>
            <a:cxnSpLocks/>
          </p:cNvCxnSpPr>
          <p:nvPr userDrawn="1"/>
        </p:nvCxnSpPr>
        <p:spPr>
          <a:xfrm flipV="1">
            <a:off x="2209800" y="398462"/>
            <a:ext cx="9747250" cy="46038"/>
          </a:xfrm>
          <a:prstGeom prst="line">
            <a:avLst/>
          </a:prstGeom>
          <a:ln>
            <a:solidFill>
              <a:srgbClr val="3C88CB"/>
            </a:solidFill>
          </a:ln>
        </p:spPr>
        <p:style>
          <a:lnRef idx="2">
            <a:schemeClr val="accent1"/>
          </a:lnRef>
          <a:fillRef idx="0">
            <a:schemeClr val="accent1"/>
          </a:fillRef>
          <a:effectRef idx="1">
            <a:schemeClr val="accent1"/>
          </a:effectRef>
          <a:fontRef idx="minor">
            <a:schemeClr val="tx1"/>
          </a:fontRef>
        </p:style>
      </p:cxnSp>
      <p:pic>
        <p:nvPicPr>
          <p:cNvPr id="3" name="Picture 2">
            <a:extLst>
              <a:ext uri="{FF2B5EF4-FFF2-40B4-BE49-F238E27FC236}">
                <a16:creationId xmlns:a16="http://schemas.microsoft.com/office/drawing/2014/main" id="{0DC99402-8D47-1390-C6A5-AE14B5598F57}"/>
              </a:ext>
            </a:extLst>
          </p:cNvPr>
          <p:cNvPicPr>
            <a:picLocks noChangeAspect="1"/>
          </p:cNvPicPr>
          <p:nvPr userDrawn="1"/>
        </p:nvPicPr>
        <p:blipFill>
          <a:blip r:embed="rId2"/>
          <a:stretch>
            <a:fillRect/>
          </a:stretch>
        </p:blipFill>
        <p:spPr>
          <a:xfrm>
            <a:off x="0" y="125041"/>
            <a:ext cx="3066749" cy="546842"/>
          </a:xfrm>
          <a:prstGeom prst="rect">
            <a:avLst/>
          </a:prstGeom>
        </p:spPr>
      </p:pic>
    </p:spTree>
    <p:extLst>
      <p:ext uri="{BB962C8B-B14F-4D97-AF65-F5344CB8AC3E}">
        <p14:creationId xmlns:p14="http://schemas.microsoft.com/office/powerpoint/2010/main" val="203005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1C56BD0D-C354-8D6D-022B-F64C3BDDFF74}"/>
              </a:ext>
            </a:extLst>
          </p:cNvPr>
          <p:cNvCxnSpPr>
            <a:cxnSpLocks/>
          </p:cNvCxnSpPr>
          <p:nvPr userDrawn="1"/>
        </p:nvCxnSpPr>
        <p:spPr>
          <a:xfrm flipV="1">
            <a:off x="2209800" y="398462"/>
            <a:ext cx="9747250" cy="46038"/>
          </a:xfrm>
          <a:prstGeom prst="line">
            <a:avLst/>
          </a:prstGeom>
          <a:ln>
            <a:solidFill>
              <a:srgbClr val="3C88CB"/>
            </a:solidFill>
          </a:ln>
        </p:spPr>
        <p:style>
          <a:lnRef idx="2">
            <a:schemeClr val="accent1"/>
          </a:lnRef>
          <a:fillRef idx="0">
            <a:schemeClr val="accent1"/>
          </a:fillRef>
          <a:effectRef idx="1">
            <a:schemeClr val="accent1"/>
          </a:effectRef>
          <a:fontRef idx="minor">
            <a:schemeClr val="tx1"/>
          </a:fontRef>
        </p:style>
      </p:cxnSp>
      <p:sp>
        <p:nvSpPr>
          <p:cNvPr id="3" name="Rectangle 2">
            <a:extLst>
              <a:ext uri="{FF2B5EF4-FFF2-40B4-BE49-F238E27FC236}">
                <a16:creationId xmlns:a16="http://schemas.microsoft.com/office/drawing/2014/main" id="{41DED3B1-A835-A44C-FDDE-F0F6F68E7A40}"/>
              </a:ext>
            </a:extLst>
          </p:cNvPr>
          <p:cNvSpPr/>
          <p:nvPr/>
        </p:nvSpPr>
        <p:spPr>
          <a:xfrm>
            <a:off x="11253692" y="94476"/>
            <a:ext cx="811614" cy="795337"/>
          </a:xfrm>
          <a:prstGeom prst="rect">
            <a:avLst/>
          </a:prstGeom>
          <a:solidFill>
            <a:srgbClr val="FFDB00"/>
          </a:solidFill>
          <a:ln>
            <a:solidFill>
              <a:srgbClr val="FFDB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4" name="Picture 3">
            <a:extLst>
              <a:ext uri="{FF2B5EF4-FFF2-40B4-BE49-F238E27FC236}">
                <a16:creationId xmlns:a16="http://schemas.microsoft.com/office/drawing/2014/main" id="{DF438E89-552A-32B7-2B55-214CFBC2783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94290" y="94476"/>
            <a:ext cx="716888" cy="716888"/>
          </a:xfrm>
          <a:prstGeom prst="rect">
            <a:avLst/>
          </a:prstGeom>
          <a:noFill/>
          <a:ln>
            <a:solidFill>
              <a:srgbClr val="FFDB00"/>
            </a:solidFill>
          </a:ln>
          <a:effectLst>
            <a:outerShdw blurRad="50800" dist="38100" dir="2700000" algn="tl" rotWithShape="0">
              <a:prstClr val="black">
                <a:alpha val="40000"/>
              </a:prstClr>
            </a:outerShdw>
          </a:effectLst>
        </p:spPr>
      </p:pic>
      <p:sp>
        <p:nvSpPr>
          <p:cNvPr id="7" name="Rectangle: Rounded Corners 6">
            <a:extLst>
              <a:ext uri="{FF2B5EF4-FFF2-40B4-BE49-F238E27FC236}">
                <a16:creationId xmlns:a16="http://schemas.microsoft.com/office/drawing/2014/main" id="{D676A7D6-F3A4-F769-70B5-4DFC9C715D40}"/>
              </a:ext>
            </a:extLst>
          </p:cNvPr>
          <p:cNvSpPr/>
          <p:nvPr userDrawn="1"/>
        </p:nvSpPr>
        <p:spPr>
          <a:xfrm>
            <a:off x="471821" y="822978"/>
            <a:ext cx="4518923" cy="575223"/>
          </a:xfrm>
          <a:prstGeom prst="roundRect">
            <a:avLst/>
          </a:prstGeom>
          <a:solidFill>
            <a:srgbClr val="FFDB00"/>
          </a:solidFill>
          <a:ln>
            <a:solidFill>
              <a:srgbClr val="3C88C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9" name="TextBox 8">
            <a:extLst>
              <a:ext uri="{FF2B5EF4-FFF2-40B4-BE49-F238E27FC236}">
                <a16:creationId xmlns:a16="http://schemas.microsoft.com/office/drawing/2014/main" id="{7772FD6B-5A93-B785-CD72-92FFD5B00EC6}"/>
              </a:ext>
            </a:extLst>
          </p:cNvPr>
          <p:cNvSpPr txBox="1"/>
          <p:nvPr userDrawn="1"/>
        </p:nvSpPr>
        <p:spPr>
          <a:xfrm>
            <a:off x="548175" y="964305"/>
            <a:ext cx="4160558" cy="400110"/>
          </a:xfrm>
          <a:prstGeom prst="rect">
            <a:avLst/>
          </a:prstGeom>
          <a:noFill/>
        </p:spPr>
        <p:txBody>
          <a:bodyPr wrap="square" rtlCol="0">
            <a:spAutoFit/>
          </a:bodyPr>
          <a:lstStyle/>
          <a:p>
            <a:r>
              <a:rPr lang="en-IE" sz="2000" b="1" dirty="0">
                <a:solidFill>
                  <a:schemeClr val="bg1"/>
                </a:solidFill>
                <a:latin typeface="Montserrat" panose="00000500000000000000" pitchFamily="2" charset="0"/>
              </a:rPr>
              <a:t>In today’s lesson you will…</a:t>
            </a:r>
          </a:p>
        </p:txBody>
      </p:sp>
      <p:sp>
        <p:nvSpPr>
          <p:cNvPr id="10" name="TextBox 9">
            <a:extLst>
              <a:ext uri="{FF2B5EF4-FFF2-40B4-BE49-F238E27FC236}">
                <a16:creationId xmlns:a16="http://schemas.microsoft.com/office/drawing/2014/main" id="{AB5583CE-1D9B-7170-2774-8168AA6F09D6}"/>
              </a:ext>
            </a:extLst>
          </p:cNvPr>
          <p:cNvSpPr txBox="1"/>
          <p:nvPr userDrawn="1"/>
        </p:nvSpPr>
        <p:spPr>
          <a:xfrm>
            <a:off x="538385" y="1739026"/>
            <a:ext cx="8853443" cy="4401205"/>
          </a:xfrm>
          <a:prstGeom prst="rect">
            <a:avLst/>
          </a:prstGeom>
          <a:noFill/>
          <a:effectLst>
            <a:softEdge rad="0"/>
          </a:effectLst>
        </p:spPr>
        <p:txBody>
          <a:bodyPr wrap="square" rtlCol="0">
            <a:spAutoFit/>
          </a:bodyPr>
          <a:lstStyle/>
          <a:p>
            <a:pPr marL="285750" indent="-285750">
              <a:spcBef>
                <a:spcPts val="2400"/>
              </a:spcBef>
              <a:buFont typeface="Arial" panose="020B0604020202020204" pitchFamily="34" charset="0"/>
              <a:buChar char="•"/>
            </a:pPr>
            <a:r>
              <a:rPr lang="en-IE" sz="2000" dirty="0">
                <a:latin typeface="+mn-lt"/>
                <a:ea typeface="Tahoma" panose="020B0604030504040204" pitchFamily="34" charset="0"/>
                <a:cs typeface="Calibri" panose="020F0502020204030204" pitchFamily="34" charset="0"/>
              </a:rPr>
              <a:t>Explore why knowing your </a:t>
            </a:r>
            <a:r>
              <a:rPr lang="en-IE" sz="2000" b="1" dirty="0">
                <a:solidFill>
                  <a:srgbClr val="0070C0"/>
                </a:solidFill>
                <a:latin typeface="+mn-lt"/>
                <a:ea typeface="Tahoma" panose="020B0604030504040204" pitchFamily="34" charset="0"/>
                <a:cs typeface="Calibri" panose="020F0502020204030204" pitchFamily="34" charset="0"/>
              </a:rPr>
              <a:t>Learning Style</a:t>
            </a:r>
            <a:r>
              <a:rPr lang="en-IE" sz="2000" dirty="0">
                <a:solidFill>
                  <a:srgbClr val="0070C0"/>
                </a:solidFill>
                <a:latin typeface="+mn-lt"/>
                <a:ea typeface="Tahoma" panose="020B0604030504040204" pitchFamily="34" charset="0"/>
                <a:cs typeface="Calibri" panose="020F0502020204030204" pitchFamily="34" charset="0"/>
              </a:rPr>
              <a:t> </a:t>
            </a:r>
            <a:r>
              <a:rPr lang="en-IE" sz="2000" dirty="0">
                <a:latin typeface="+mn-lt"/>
                <a:ea typeface="Tahoma" panose="020B0604030504040204" pitchFamily="34" charset="0"/>
                <a:cs typeface="Calibri" panose="020F0502020204030204" pitchFamily="34" charset="0"/>
              </a:rPr>
              <a:t>is important</a:t>
            </a:r>
          </a:p>
          <a:p>
            <a:pPr marL="285750" indent="-285750">
              <a:spcBef>
                <a:spcPts val="2400"/>
              </a:spcBef>
              <a:buFont typeface="Arial" panose="020B0604020202020204" pitchFamily="34" charset="0"/>
              <a:buChar char="•"/>
            </a:pPr>
            <a:r>
              <a:rPr lang="en-IE" sz="2000" dirty="0">
                <a:solidFill>
                  <a:srgbClr val="303030"/>
                </a:solidFill>
                <a:latin typeface="+mn-lt"/>
                <a:cs typeface="Calibri" panose="020F0502020204030204" pitchFamily="34" charset="0"/>
              </a:rPr>
              <a:t>Be introduced to the </a:t>
            </a:r>
            <a:r>
              <a:rPr lang="en-IE" sz="2000" b="1" dirty="0">
                <a:solidFill>
                  <a:srgbClr val="0070C0"/>
                </a:solidFill>
                <a:latin typeface="+mn-lt"/>
                <a:cs typeface="Calibri" panose="020F0502020204030204" pitchFamily="34" charset="0"/>
              </a:rPr>
              <a:t>VAK model</a:t>
            </a:r>
            <a:r>
              <a:rPr lang="en-IE" sz="2000" dirty="0">
                <a:solidFill>
                  <a:srgbClr val="0070C0"/>
                </a:solidFill>
                <a:latin typeface="+mn-lt"/>
                <a:cs typeface="Calibri" panose="020F0502020204030204" pitchFamily="34" charset="0"/>
              </a:rPr>
              <a:t> </a:t>
            </a:r>
            <a:r>
              <a:rPr lang="en-IE" sz="2000" dirty="0">
                <a:solidFill>
                  <a:srgbClr val="303030"/>
                </a:solidFill>
                <a:latin typeface="+mn-lt"/>
                <a:cs typeface="Calibri" panose="020F0502020204030204" pitchFamily="34" charset="0"/>
              </a:rPr>
              <a:t>and have an understanding of the </a:t>
            </a:r>
            <a:r>
              <a:rPr lang="en-IE" sz="2000" b="1" dirty="0">
                <a:solidFill>
                  <a:srgbClr val="0070C0"/>
                </a:solidFill>
                <a:latin typeface="+mn-lt"/>
                <a:cs typeface="Calibri" panose="020F0502020204030204" pitchFamily="34" charset="0"/>
              </a:rPr>
              <a:t>Visual</a:t>
            </a:r>
            <a:r>
              <a:rPr lang="en-IE" sz="2000" dirty="0">
                <a:solidFill>
                  <a:srgbClr val="0070C0"/>
                </a:solidFill>
                <a:latin typeface="+mn-lt"/>
                <a:cs typeface="Calibri" panose="020F0502020204030204" pitchFamily="34" charset="0"/>
              </a:rPr>
              <a:t>, </a:t>
            </a:r>
            <a:r>
              <a:rPr lang="en-IE" sz="2000" b="1" dirty="0">
                <a:solidFill>
                  <a:srgbClr val="0070C0"/>
                </a:solidFill>
                <a:latin typeface="+mn-lt"/>
                <a:cs typeface="Calibri" panose="020F0502020204030204" pitchFamily="34" charset="0"/>
              </a:rPr>
              <a:t>Auditory</a:t>
            </a:r>
            <a:r>
              <a:rPr lang="en-IE" sz="2000" dirty="0">
                <a:solidFill>
                  <a:srgbClr val="0070C0"/>
                </a:solidFill>
                <a:latin typeface="+mn-lt"/>
                <a:cs typeface="Calibri" panose="020F0502020204030204" pitchFamily="34" charset="0"/>
              </a:rPr>
              <a:t> </a:t>
            </a:r>
            <a:r>
              <a:rPr lang="en-IE" sz="2000" dirty="0">
                <a:solidFill>
                  <a:srgbClr val="303030"/>
                </a:solidFill>
                <a:latin typeface="+mn-lt"/>
                <a:cs typeface="Calibri" panose="020F0502020204030204" pitchFamily="34" charset="0"/>
              </a:rPr>
              <a:t>and </a:t>
            </a:r>
            <a:r>
              <a:rPr lang="en-IE" sz="2000" b="1" dirty="0">
                <a:solidFill>
                  <a:srgbClr val="0070C0"/>
                </a:solidFill>
                <a:latin typeface="+mn-lt"/>
                <a:cs typeface="Calibri" panose="020F0502020204030204" pitchFamily="34" charset="0"/>
              </a:rPr>
              <a:t>Kinaesthetic</a:t>
            </a:r>
            <a:r>
              <a:rPr lang="en-IE" sz="2000" dirty="0">
                <a:solidFill>
                  <a:srgbClr val="303030"/>
                </a:solidFill>
                <a:latin typeface="+mn-lt"/>
                <a:cs typeface="Calibri" panose="020F0502020204030204" pitchFamily="34" charset="0"/>
              </a:rPr>
              <a:t> styles</a:t>
            </a:r>
          </a:p>
          <a:p>
            <a:pPr marL="285750" indent="-285750">
              <a:spcBef>
                <a:spcPts val="2400"/>
              </a:spcBef>
              <a:buFont typeface="Arial" panose="020B0604020202020204" pitchFamily="34" charset="0"/>
              <a:buChar char="•"/>
            </a:pPr>
            <a:r>
              <a:rPr lang="en-IE" sz="2000" dirty="0">
                <a:latin typeface="+mn-lt"/>
                <a:cs typeface="Calibri" panose="020F0502020204030204" pitchFamily="34" charset="0"/>
              </a:rPr>
              <a:t>Learn of the </a:t>
            </a:r>
            <a:r>
              <a:rPr lang="en-IE" sz="2000" b="0" dirty="0">
                <a:latin typeface="+mn-lt"/>
                <a:cs typeface="Calibri" panose="020F0502020204030204" pitchFamily="34" charset="0"/>
              </a:rPr>
              <a:t>difference</a:t>
            </a:r>
            <a:r>
              <a:rPr lang="en-IE" sz="2000" dirty="0">
                <a:latin typeface="+mn-lt"/>
                <a:cs typeface="Calibri" panose="020F0502020204030204" pitchFamily="34" charset="0"/>
              </a:rPr>
              <a:t> between </a:t>
            </a:r>
            <a:r>
              <a:rPr lang="en-IE" sz="2000" b="1" dirty="0">
                <a:solidFill>
                  <a:srgbClr val="0070C0"/>
                </a:solidFill>
                <a:latin typeface="+mn-lt"/>
                <a:cs typeface="Calibri" panose="020F0502020204030204" pitchFamily="34" charset="0"/>
              </a:rPr>
              <a:t>Learning Style </a:t>
            </a:r>
            <a:r>
              <a:rPr lang="en-IE" sz="2000" dirty="0">
                <a:latin typeface="+mn-lt"/>
                <a:cs typeface="Calibri" panose="020F0502020204030204" pitchFamily="34" charset="0"/>
              </a:rPr>
              <a:t>and the ways that we </a:t>
            </a:r>
            <a:r>
              <a:rPr lang="en-IE" sz="2000" b="1" dirty="0">
                <a:solidFill>
                  <a:srgbClr val="0070C0"/>
                </a:solidFill>
                <a:latin typeface="+mn-lt"/>
                <a:cs typeface="Calibri" panose="020F0502020204030204" pitchFamily="34" charset="0"/>
              </a:rPr>
              <a:t>process information </a:t>
            </a:r>
            <a:r>
              <a:rPr lang="en-IE" sz="2000" b="0" dirty="0">
                <a:latin typeface="+mn-lt"/>
                <a:cs typeface="Calibri" panose="020F0502020204030204" pitchFamily="34" charset="0"/>
              </a:rPr>
              <a:t>(PARO model)</a:t>
            </a:r>
            <a:endParaRPr lang="en-IE" sz="2000" b="0" dirty="0">
              <a:solidFill>
                <a:srgbClr val="303030"/>
              </a:solidFill>
              <a:latin typeface="+mn-lt"/>
              <a:cs typeface="Calibri" panose="020F0502020204030204" pitchFamily="34" charset="0"/>
            </a:endParaRPr>
          </a:p>
          <a:p>
            <a:pPr marL="285750" indent="-285750">
              <a:spcBef>
                <a:spcPts val="2400"/>
              </a:spcBef>
              <a:buFont typeface="Arial" panose="020B0604020202020204" pitchFamily="34" charset="0"/>
              <a:buChar char="•"/>
            </a:pPr>
            <a:r>
              <a:rPr lang="en-IE" sz="2000" dirty="0">
                <a:latin typeface="+mn-lt"/>
                <a:ea typeface="Tahoma"/>
                <a:cs typeface="Calibri" panose="020F0502020204030204" pitchFamily="34" charset="0"/>
              </a:rPr>
              <a:t>Consider how you can use what you have learned to </a:t>
            </a:r>
            <a:r>
              <a:rPr lang="en-IE" sz="2000" b="1" dirty="0">
                <a:solidFill>
                  <a:srgbClr val="0070C0"/>
                </a:solidFill>
                <a:latin typeface="+mn-lt"/>
                <a:ea typeface="Tahoma"/>
                <a:cs typeface="Calibri" panose="020F0502020204030204" pitchFamily="34" charset="0"/>
              </a:rPr>
              <a:t>improve your own learning or study habits</a:t>
            </a:r>
          </a:p>
          <a:p>
            <a:pPr marL="285750" indent="-285750">
              <a:spcBef>
                <a:spcPts val="2400"/>
              </a:spcBef>
              <a:buFont typeface="Arial" panose="020B0604020202020204" pitchFamily="34" charset="0"/>
              <a:buChar char="•"/>
            </a:pPr>
            <a:r>
              <a:rPr lang="en-IE" sz="2000" dirty="0">
                <a:latin typeface="+mn-lt"/>
                <a:ea typeface="Tahoma" panose="020B0604030504040204" pitchFamily="34" charset="0"/>
                <a:cs typeface="Calibri" panose="020F0502020204030204" pitchFamily="34" charset="0"/>
              </a:rPr>
              <a:t>C</a:t>
            </a:r>
            <a:r>
              <a:rPr lang="en-IE" sz="2000" dirty="0">
                <a:latin typeface="+mn-lt"/>
                <a:cs typeface="Calibri" panose="020F0502020204030204" pitchFamily="34" charset="0"/>
              </a:rPr>
              <a:t>omplete the </a:t>
            </a:r>
            <a:r>
              <a:rPr lang="en-IE" sz="2000" b="1" dirty="0">
                <a:solidFill>
                  <a:srgbClr val="0070C0"/>
                </a:solidFill>
                <a:latin typeface="+mn-lt"/>
                <a:cs typeface="Calibri" panose="020F0502020204030204" pitchFamily="34" charset="0"/>
              </a:rPr>
              <a:t>Learning Styles App/Quiz</a:t>
            </a:r>
            <a:endParaRPr lang="en-IE" sz="2000" b="1" dirty="0">
              <a:solidFill>
                <a:srgbClr val="0070C0"/>
              </a:solidFill>
              <a:latin typeface="+mn-lt"/>
              <a:ea typeface="Tahoma" panose="020B0604030504040204" pitchFamily="34" charset="0"/>
              <a:cs typeface="Calibri" panose="020F0502020204030204" pitchFamily="34" charset="0"/>
            </a:endParaRPr>
          </a:p>
          <a:p>
            <a:pPr marL="0" indent="0">
              <a:spcBef>
                <a:spcPts val="2400"/>
              </a:spcBef>
              <a:buFont typeface="Arial" panose="020B0604020202020204" pitchFamily="34" charset="0"/>
              <a:buNone/>
            </a:pPr>
            <a:endParaRPr lang="en-IE" sz="2000" dirty="0">
              <a:latin typeface="Aptos" panose="020B0004020202020204" pitchFamily="34" charset="0"/>
              <a:ea typeface="Tahoma" panose="020B0604030504040204" pitchFamily="34" charset="0"/>
              <a:cs typeface="Tahoma" panose="020B0604030504040204" pitchFamily="34" charset="0"/>
            </a:endParaRPr>
          </a:p>
        </p:txBody>
      </p:sp>
      <p:pic>
        <p:nvPicPr>
          <p:cNvPr id="6" name="Picture 5">
            <a:extLst>
              <a:ext uri="{FF2B5EF4-FFF2-40B4-BE49-F238E27FC236}">
                <a16:creationId xmlns:a16="http://schemas.microsoft.com/office/drawing/2014/main" id="{6DD46D10-2C23-5D62-57DC-0E53D99A15EE}"/>
              </a:ext>
            </a:extLst>
          </p:cNvPr>
          <p:cNvPicPr>
            <a:picLocks noChangeAspect="1"/>
          </p:cNvPicPr>
          <p:nvPr userDrawn="1"/>
        </p:nvPicPr>
        <p:blipFill>
          <a:blip r:embed="rId3"/>
          <a:stretch>
            <a:fillRect/>
          </a:stretch>
        </p:blipFill>
        <p:spPr>
          <a:xfrm>
            <a:off x="0" y="26360"/>
            <a:ext cx="3511832" cy="626206"/>
          </a:xfrm>
          <a:prstGeom prst="rect">
            <a:avLst/>
          </a:prstGeom>
        </p:spPr>
      </p:pic>
    </p:spTree>
    <p:extLst>
      <p:ext uri="{BB962C8B-B14F-4D97-AF65-F5344CB8AC3E}">
        <p14:creationId xmlns:p14="http://schemas.microsoft.com/office/powerpoint/2010/main" val="23353474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1C56BD0D-C354-8D6D-022B-F64C3BDDFF74}"/>
              </a:ext>
            </a:extLst>
          </p:cNvPr>
          <p:cNvCxnSpPr>
            <a:cxnSpLocks/>
          </p:cNvCxnSpPr>
          <p:nvPr userDrawn="1"/>
        </p:nvCxnSpPr>
        <p:spPr>
          <a:xfrm flipV="1">
            <a:off x="2209800" y="398462"/>
            <a:ext cx="9747250" cy="46038"/>
          </a:xfrm>
          <a:prstGeom prst="line">
            <a:avLst/>
          </a:prstGeom>
          <a:ln>
            <a:solidFill>
              <a:srgbClr val="3C88CB"/>
            </a:solidFill>
          </a:ln>
        </p:spPr>
        <p:style>
          <a:lnRef idx="2">
            <a:schemeClr val="accent1"/>
          </a:lnRef>
          <a:fillRef idx="0">
            <a:schemeClr val="accent1"/>
          </a:fillRef>
          <a:effectRef idx="1">
            <a:schemeClr val="accent1"/>
          </a:effectRef>
          <a:fontRef idx="minor">
            <a:schemeClr val="tx1"/>
          </a:fontRef>
        </p:style>
      </p:cxnSp>
      <p:sp>
        <p:nvSpPr>
          <p:cNvPr id="14" name="Rectangle 13">
            <a:extLst>
              <a:ext uri="{FF2B5EF4-FFF2-40B4-BE49-F238E27FC236}">
                <a16:creationId xmlns:a16="http://schemas.microsoft.com/office/drawing/2014/main" id="{816A1E60-E306-F938-2823-665294DEED5A}"/>
              </a:ext>
            </a:extLst>
          </p:cNvPr>
          <p:cNvSpPr/>
          <p:nvPr userDrawn="1"/>
        </p:nvSpPr>
        <p:spPr>
          <a:xfrm>
            <a:off x="11253692" y="94476"/>
            <a:ext cx="811614" cy="795337"/>
          </a:xfrm>
          <a:prstGeom prst="rect">
            <a:avLst/>
          </a:prstGeom>
          <a:solidFill>
            <a:srgbClr val="FFDB00"/>
          </a:solidFill>
          <a:ln>
            <a:solidFill>
              <a:srgbClr val="3C88C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1" name="Rectangle: Rounded Corners 10">
            <a:extLst>
              <a:ext uri="{FF2B5EF4-FFF2-40B4-BE49-F238E27FC236}">
                <a16:creationId xmlns:a16="http://schemas.microsoft.com/office/drawing/2014/main" id="{C4462C39-A468-550C-A3C3-DA27C877FBF3}"/>
              </a:ext>
            </a:extLst>
          </p:cNvPr>
          <p:cNvSpPr/>
          <p:nvPr userDrawn="1"/>
        </p:nvSpPr>
        <p:spPr>
          <a:xfrm>
            <a:off x="7786013" y="231253"/>
            <a:ext cx="3308350" cy="400050"/>
          </a:xfrm>
          <a:prstGeom prst="roundRect">
            <a:avLst>
              <a:gd name="adj" fmla="val 50000"/>
            </a:avLst>
          </a:prstGeom>
          <a:solidFill>
            <a:srgbClr val="FFDB00"/>
          </a:solidFill>
          <a:ln>
            <a:solidFill>
              <a:srgbClr val="3C88C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2" name="TextBox 11">
            <a:extLst>
              <a:ext uri="{FF2B5EF4-FFF2-40B4-BE49-F238E27FC236}">
                <a16:creationId xmlns:a16="http://schemas.microsoft.com/office/drawing/2014/main" id="{7E562596-9388-434F-6820-98B6994A8E95}"/>
              </a:ext>
            </a:extLst>
          </p:cNvPr>
          <p:cNvSpPr txBox="1"/>
          <p:nvPr userDrawn="1"/>
        </p:nvSpPr>
        <p:spPr>
          <a:xfrm>
            <a:off x="7906663" y="246612"/>
            <a:ext cx="3022600" cy="369332"/>
          </a:xfrm>
          <a:prstGeom prst="rect">
            <a:avLst/>
          </a:prstGeom>
          <a:solidFill>
            <a:srgbClr val="FFDB00"/>
          </a:solidFill>
          <a:ln>
            <a:solidFill>
              <a:srgbClr val="FFDB00"/>
            </a:solidFill>
          </a:ln>
        </p:spPr>
        <p:txBody>
          <a:bodyPr wrap="square" rtlCol="0">
            <a:spAutoFit/>
          </a:bodyPr>
          <a:lstStyle/>
          <a:p>
            <a:pPr algn="l"/>
            <a:r>
              <a:rPr lang="en-GB" b="1" dirty="0">
                <a:solidFill>
                  <a:srgbClr val="3C88CB"/>
                </a:solidFill>
                <a:latin typeface="Aptos" panose="020B0004020202020204" pitchFamily="34" charset="0"/>
              </a:rPr>
              <a:t>Online </a:t>
            </a:r>
            <a:endParaRPr lang="en-IE" b="1" dirty="0">
              <a:solidFill>
                <a:srgbClr val="3C88CB"/>
              </a:solidFill>
              <a:latin typeface="Aptos" panose="020B0004020202020204" pitchFamily="34" charset="0"/>
            </a:endParaRPr>
          </a:p>
        </p:txBody>
      </p:sp>
      <p:pic>
        <p:nvPicPr>
          <p:cNvPr id="17" name="Picture 16">
            <a:extLst>
              <a:ext uri="{FF2B5EF4-FFF2-40B4-BE49-F238E27FC236}">
                <a16:creationId xmlns:a16="http://schemas.microsoft.com/office/drawing/2014/main" id="{D5289D2A-786E-E3A8-E926-20D8FA78DA29}"/>
              </a:ext>
            </a:extLst>
          </p:cNvPr>
          <p:cNvPicPr>
            <a:picLocks noChangeAspect="1"/>
          </p:cNvPicPr>
          <p:nvPr userDrawn="1"/>
        </p:nvPicPr>
        <p:blipFill>
          <a:blip r:embed="rId2"/>
          <a:stretch>
            <a:fillRect/>
          </a:stretch>
        </p:blipFill>
        <p:spPr>
          <a:xfrm>
            <a:off x="11419108" y="165567"/>
            <a:ext cx="507305" cy="546938"/>
          </a:xfrm>
          <a:prstGeom prst="rect">
            <a:avLst/>
          </a:prstGeom>
        </p:spPr>
      </p:pic>
      <p:sp>
        <p:nvSpPr>
          <p:cNvPr id="18" name="TextBox 17">
            <a:extLst>
              <a:ext uri="{FF2B5EF4-FFF2-40B4-BE49-F238E27FC236}">
                <a16:creationId xmlns:a16="http://schemas.microsoft.com/office/drawing/2014/main" id="{72E5C19D-197E-651E-F21E-BCB835E3B5C2}"/>
              </a:ext>
            </a:extLst>
          </p:cNvPr>
          <p:cNvSpPr txBox="1"/>
          <p:nvPr userDrawn="1"/>
        </p:nvSpPr>
        <p:spPr>
          <a:xfrm>
            <a:off x="11413311" y="689758"/>
            <a:ext cx="543739" cy="200055"/>
          </a:xfrm>
          <a:prstGeom prst="rect">
            <a:avLst/>
          </a:prstGeom>
          <a:noFill/>
        </p:spPr>
        <p:txBody>
          <a:bodyPr wrap="none" rtlCol="0">
            <a:spAutoFit/>
          </a:bodyPr>
          <a:lstStyle/>
          <a:p>
            <a:pPr algn="l"/>
            <a:r>
              <a:rPr lang="en-GB" sz="700" b="1" dirty="0">
                <a:solidFill>
                  <a:schemeClr val="bg1"/>
                </a:solidFill>
              </a:rPr>
              <a:t>Activity</a:t>
            </a:r>
            <a:endParaRPr lang="en-IE" sz="700" b="1" dirty="0">
              <a:solidFill>
                <a:schemeClr val="bg1"/>
              </a:solidFill>
            </a:endParaRPr>
          </a:p>
        </p:txBody>
      </p:sp>
      <p:pic>
        <p:nvPicPr>
          <p:cNvPr id="3" name="Picture 2">
            <a:extLst>
              <a:ext uri="{FF2B5EF4-FFF2-40B4-BE49-F238E27FC236}">
                <a16:creationId xmlns:a16="http://schemas.microsoft.com/office/drawing/2014/main" id="{AF602ED2-DF19-E702-C7D9-2B67287D81EE}"/>
              </a:ext>
            </a:extLst>
          </p:cNvPr>
          <p:cNvPicPr>
            <a:picLocks noChangeAspect="1"/>
          </p:cNvPicPr>
          <p:nvPr userDrawn="1"/>
        </p:nvPicPr>
        <p:blipFill>
          <a:blip r:embed="rId3"/>
          <a:stretch>
            <a:fillRect/>
          </a:stretch>
        </p:blipFill>
        <p:spPr>
          <a:xfrm>
            <a:off x="0" y="83144"/>
            <a:ext cx="3093909" cy="551685"/>
          </a:xfrm>
          <a:prstGeom prst="rect">
            <a:avLst/>
          </a:prstGeom>
        </p:spPr>
      </p:pic>
    </p:spTree>
    <p:extLst>
      <p:ext uri="{BB962C8B-B14F-4D97-AF65-F5344CB8AC3E}">
        <p14:creationId xmlns:p14="http://schemas.microsoft.com/office/powerpoint/2010/main" val="32775244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15" name="Rectangle: Rounded Corners 14">
            <a:extLst>
              <a:ext uri="{FF2B5EF4-FFF2-40B4-BE49-F238E27FC236}">
                <a16:creationId xmlns:a16="http://schemas.microsoft.com/office/drawing/2014/main" id="{B84E1559-3C11-4C45-1B29-28FCE85807C1}"/>
              </a:ext>
            </a:extLst>
          </p:cNvPr>
          <p:cNvSpPr/>
          <p:nvPr userDrawn="1"/>
        </p:nvSpPr>
        <p:spPr>
          <a:xfrm>
            <a:off x="233345" y="960075"/>
            <a:ext cx="4337051" cy="597723"/>
          </a:xfrm>
          <a:prstGeom prst="roundRect">
            <a:avLst/>
          </a:prstGeom>
          <a:solidFill>
            <a:srgbClr val="FFDB00"/>
          </a:solidFill>
          <a:ln>
            <a:solidFill>
              <a:srgbClr val="3C88C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cxnSp>
        <p:nvCxnSpPr>
          <p:cNvPr id="8" name="Straight Connector 7">
            <a:extLst>
              <a:ext uri="{FF2B5EF4-FFF2-40B4-BE49-F238E27FC236}">
                <a16:creationId xmlns:a16="http://schemas.microsoft.com/office/drawing/2014/main" id="{1C56BD0D-C354-8D6D-022B-F64C3BDDFF74}"/>
              </a:ext>
            </a:extLst>
          </p:cNvPr>
          <p:cNvCxnSpPr>
            <a:cxnSpLocks/>
          </p:cNvCxnSpPr>
          <p:nvPr userDrawn="1"/>
        </p:nvCxnSpPr>
        <p:spPr>
          <a:xfrm flipV="1">
            <a:off x="2209800" y="398462"/>
            <a:ext cx="9747250" cy="46038"/>
          </a:xfrm>
          <a:prstGeom prst="line">
            <a:avLst/>
          </a:prstGeom>
          <a:ln>
            <a:solidFill>
              <a:srgbClr val="3C88CB"/>
            </a:solidFill>
          </a:ln>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FA0D28BC-B1D6-A96B-6ED6-28410FFB5B97}"/>
              </a:ext>
            </a:extLst>
          </p:cNvPr>
          <p:cNvSpPr txBox="1"/>
          <p:nvPr/>
        </p:nvSpPr>
        <p:spPr>
          <a:xfrm>
            <a:off x="233346" y="1058882"/>
            <a:ext cx="4337050" cy="400110"/>
          </a:xfrm>
          <a:prstGeom prst="rect">
            <a:avLst/>
          </a:prstGeom>
          <a:noFill/>
        </p:spPr>
        <p:txBody>
          <a:bodyPr wrap="square" rtlCol="0">
            <a:spAutoFit/>
          </a:bodyPr>
          <a:lstStyle/>
          <a:p>
            <a:r>
              <a:rPr lang="en-IE" sz="2000" b="1" dirty="0">
                <a:solidFill>
                  <a:schemeClr val="bg1"/>
                </a:solidFill>
                <a:latin typeface="Montserrat" panose="00000500000000000000" pitchFamily="2" charset="0"/>
              </a:rPr>
              <a:t>After today’s lesson you can…</a:t>
            </a:r>
          </a:p>
        </p:txBody>
      </p:sp>
      <p:pic>
        <p:nvPicPr>
          <p:cNvPr id="4" name="Picture 3">
            <a:extLst>
              <a:ext uri="{FF2B5EF4-FFF2-40B4-BE49-F238E27FC236}">
                <a16:creationId xmlns:a16="http://schemas.microsoft.com/office/drawing/2014/main" id="{24A763D6-C234-BE88-3602-C1B156566968}"/>
              </a:ext>
            </a:extLst>
          </p:cNvPr>
          <p:cNvPicPr>
            <a:picLocks noChangeAspect="1"/>
          </p:cNvPicPr>
          <p:nvPr userDrawn="1"/>
        </p:nvPicPr>
        <p:blipFill>
          <a:blip r:embed="rId2"/>
          <a:stretch>
            <a:fillRect/>
          </a:stretch>
        </p:blipFill>
        <p:spPr>
          <a:xfrm>
            <a:off x="0" y="83144"/>
            <a:ext cx="3093909" cy="551685"/>
          </a:xfrm>
          <a:prstGeom prst="rect">
            <a:avLst/>
          </a:prstGeom>
        </p:spPr>
      </p:pic>
    </p:spTree>
    <p:extLst>
      <p:ext uri="{BB962C8B-B14F-4D97-AF65-F5344CB8AC3E}">
        <p14:creationId xmlns:p14="http://schemas.microsoft.com/office/powerpoint/2010/main" val="3260260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1C56BD0D-C354-8D6D-022B-F64C3BDDFF74}"/>
              </a:ext>
            </a:extLst>
          </p:cNvPr>
          <p:cNvCxnSpPr>
            <a:cxnSpLocks/>
          </p:cNvCxnSpPr>
          <p:nvPr userDrawn="1"/>
        </p:nvCxnSpPr>
        <p:spPr>
          <a:xfrm flipV="1">
            <a:off x="2209800" y="398462"/>
            <a:ext cx="9747250" cy="46038"/>
          </a:xfrm>
          <a:prstGeom prst="line">
            <a:avLst/>
          </a:prstGeom>
          <a:ln>
            <a:solidFill>
              <a:srgbClr val="3C88CB"/>
            </a:solidFill>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AA279C81-C462-C049-2542-8228A33E5995}"/>
              </a:ext>
            </a:extLst>
          </p:cNvPr>
          <p:cNvSpPr txBox="1"/>
          <p:nvPr userDrawn="1"/>
        </p:nvSpPr>
        <p:spPr>
          <a:xfrm>
            <a:off x="4201885" y="2628901"/>
            <a:ext cx="2778902" cy="1200329"/>
          </a:xfrm>
          <a:prstGeom prst="rect">
            <a:avLst/>
          </a:prstGeom>
          <a:noFill/>
        </p:spPr>
        <p:txBody>
          <a:bodyPr wrap="none" rtlCol="0">
            <a:spAutoFit/>
          </a:bodyPr>
          <a:lstStyle/>
          <a:p>
            <a:r>
              <a:rPr lang="en-GB" sz="7200" dirty="0"/>
              <a:t>VIDEO</a:t>
            </a:r>
            <a:endParaRPr lang="en-IE" sz="7200" dirty="0"/>
          </a:p>
        </p:txBody>
      </p:sp>
      <p:grpSp>
        <p:nvGrpSpPr>
          <p:cNvPr id="17" name="Group 16">
            <a:extLst>
              <a:ext uri="{FF2B5EF4-FFF2-40B4-BE49-F238E27FC236}">
                <a16:creationId xmlns:a16="http://schemas.microsoft.com/office/drawing/2014/main" id="{43D584F4-B017-FC0B-5116-C13D3EF14AF7}"/>
              </a:ext>
            </a:extLst>
          </p:cNvPr>
          <p:cNvGrpSpPr/>
          <p:nvPr userDrawn="1"/>
        </p:nvGrpSpPr>
        <p:grpSpPr>
          <a:xfrm>
            <a:off x="11253692" y="94476"/>
            <a:ext cx="811614" cy="795337"/>
            <a:chOff x="11253692" y="94476"/>
            <a:chExt cx="811614" cy="795337"/>
          </a:xfrm>
          <a:solidFill>
            <a:srgbClr val="FFDB00"/>
          </a:solidFill>
        </p:grpSpPr>
        <p:sp>
          <p:nvSpPr>
            <p:cNvPr id="15" name="Rectangle 14">
              <a:extLst>
                <a:ext uri="{FF2B5EF4-FFF2-40B4-BE49-F238E27FC236}">
                  <a16:creationId xmlns:a16="http://schemas.microsoft.com/office/drawing/2014/main" id="{A7EDA4B4-339B-48F9-91FC-5D5C2231B354}"/>
                </a:ext>
              </a:extLst>
            </p:cNvPr>
            <p:cNvSpPr/>
            <p:nvPr userDrawn="1"/>
          </p:nvSpPr>
          <p:spPr>
            <a:xfrm>
              <a:off x="11253692" y="94476"/>
              <a:ext cx="811614" cy="795337"/>
            </a:xfrm>
            <a:prstGeom prst="rect">
              <a:avLst/>
            </a:prstGeom>
            <a:grpFill/>
            <a:ln>
              <a:solidFill>
                <a:srgbClr val="FFDB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4" name="Picture 3" descr="C:\Users\gordon\Desktop\Lesson Plan Design\Icons For PowerPoints\video-white.png">
              <a:extLst>
                <a:ext uri="{FF2B5EF4-FFF2-40B4-BE49-F238E27FC236}">
                  <a16:creationId xmlns:a16="http://schemas.microsoft.com/office/drawing/2014/main" id="{A549FFCB-29FF-36DF-0DCF-CB9D04E5F44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52777" y="189061"/>
              <a:ext cx="610137" cy="607662"/>
            </a:xfrm>
            <a:prstGeom prst="rect">
              <a:avLst/>
            </a:prstGeom>
            <a:grpFill/>
            <a:ln>
              <a:solidFill>
                <a:srgbClr val="FFDB00"/>
              </a:solidFill>
            </a:ln>
          </p:spPr>
        </p:pic>
      </p:grpSp>
      <p:pic>
        <p:nvPicPr>
          <p:cNvPr id="3" name="Picture 2">
            <a:extLst>
              <a:ext uri="{FF2B5EF4-FFF2-40B4-BE49-F238E27FC236}">
                <a16:creationId xmlns:a16="http://schemas.microsoft.com/office/drawing/2014/main" id="{B784B971-8E92-6337-6540-AE753368C08E}"/>
              </a:ext>
            </a:extLst>
          </p:cNvPr>
          <p:cNvPicPr>
            <a:picLocks noChangeAspect="1"/>
          </p:cNvPicPr>
          <p:nvPr userDrawn="1"/>
        </p:nvPicPr>
        <p:blipFill>
          <a:blip r:embed="rId3"/>
          <a:stretch>
            <a:fillRect/>
          </a:stretch>
        </p:blipFill>
        <p:spPr>
          <a:xfrm>
            <a:off x="0" y="94476"/>
            <a:ext cx="3315469" cy="591192"/>
          </a:xfrm>
          <a:prstGeom prst="rect">
            <a:avLst/>
          </a:prstGeom>
        </p:spPr>
      </p:pic>
    </p:spTree>
    <p:extLst>
      <p:ext uri="{BB962C8B-B14F-4D97-AF65-F5344CB8AC3E}">
        <p14:creationId xmlns:p14="http://schemas.microsoft.com/office/powerpoint/2010/main" val="16562883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1C56BD0D-C354-8D6D-022B-F64C3BDDFF74}"/>
              </a:ext>
            </a:extLst>
          </p:cNvPr>
          <p:cNvCxnSpPr>
            <a:cxnSpLocks/>
          </p:cNvCxnSpPr>
          <p:nvPr userDrawn="1"/>
        </p:nvCxnSpPr>
        <p:spPr>
          <a:xfrm flipV="1">
            <a:off x="2209800" y="398462"/>
            <a:ext cx="9747250" cy="46038"/>
          </a:xfrm>
          <a:prstGeom prst="line">
            <a:avLst/>
          </a:prstGeom>
          <a:ln>
            <a:solidFill>
              <a:srgbClr val="3C88CB"/>
            </a:solidFill>
          </a:ln>
        </p:spPr>
        <p:style>
          <a:lnRef idx="2">
            <a:schemeClr val="accent1"/>
          </a:lnRef>
          <a:fillRef idx="0">
            <a:schemeClr val="accent1"/>
          </a:fillRef>
          <a:effectRef idx="1">
            <a:schemeClr val="accent1"/>
          </a:effectRef>
          <a:fontRef idx="minor">
            <a:schemeClr val="tx1"/>
          </a:fontRef>
        </p:style>
      </p:cxnSp>
      <p:sp>
        <p:nvSpPr>
          <p:cNvPr id="14" name="Rectangle 13">
            <a:extLst>
              <a:ext uri="{FF2B5EF4-FFF2-40B4-BE49-F238E27FC236}">
                <a16:creationId xmlns:a16="http://schemas.microsoft.com/office/drawing/2014/main" id="{816A1E60-E306-F938-2823-665294DEED5A}"/>
              </a:ext>
            </a:extLst>
          </p:cNvPr>
          <p:cNvSpPr/>
          <p:nvPr userDrawn="1"/>
        </p:nvSpPr>
        <p:spPr>
          <a:xfrm>
            <a:off x="11253692" y="94476"/>
            <a:ext cx="811614" cy="795337"/>
          </a:xfrm>
          <a:prstGeom prst="rect">
            <a:avLst/>
          </a:prstGeom>
          <a:solidFill>
            <a:srgbClr val="FFDB00"/>
          </a:solidFill>
          <a:ln>
            <a:solidFill>
              <a:srgbClr val="3C88C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1" name="Rectangle: Rounded Corners 10">
            <a:extLst>
              <a:ext uri="{FF2B5EF4-FFF2-40B4-BE49-F238E27FC236}">
                <a16:creationId xmlns:a16="http://schemas.microsoft.com/office/drawing/2014/main" id="{C4462C39-A468-550C-A3C3-DA27C877FBF3}"/>
              </a:ext>
            </a:extLst>
          </p:cNvPr>
          <p:cNvSpPr/>
          <p:nvPr userDrawn="1"/>
        </p:nvSpPr>
        <p:spPr>
          <a:xfrm>
            <a:off x="7786013" y="231253"/>
            <a:ext cx="3308350" cy="400050"/>
          </a:xfrm>
          <a:prstGeom prst="roundRect">
            <a:avLst>
              <a:gd name="adj" fmla="val 50000"/>
            </a:avLst>
          </a:prstGeom>
          <a:solidFill>
            <a:srgbClr val="FFDB00"/>
          </a:solidFill>
          <a:ln>
            <a:solidFill>
              <a:srgbClr val="3C88C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2" name="TextBox 11">
            <a:extLst>
              <a:ext uri="{FF2B5EF4-FFF2-40B4-BE49-F238E27FC236}">
                <a16:creationId xmlns:a16="http://schemas.microsoft.com/office/drawing/2014/main" id="{7E562596-9388-434F-6820-98B6994A8E95}"/>
              </a:ext>
            </a:extLst>
          </p:cNvPr>
          <p:cNvSpPr txBox="1"/>
          <p:nvPr userDrawn="1"/>
        </p:nvSpPr>
        <p:spPr>
          <a:xfrm>
            <a:off x="7906663" y="246612"/>
            <a:ext cx="3022600" cy="369332"/>
          </a:xfrm>
          <a:prstGeom prst="rect">
            <a:avLst/>
          </a:prstGeom>
          <a:noFill/>
          <a:ln>
            <a:solidFill>
              <a:srgbClr val="FFDB00"/>
            </a:solidFill>
          </a:ln>
        </p:spPr>
        <p:txBody>
          <a:bodyPr wrap="square" rtlCol="0">
            <a:spAutoFit/>
          </a:bodyPr>
          <a:lstStyle/>
          <a:p>
            <a:pPr algn="ctr"/>
            <a:r>
              <a:rPr lang="en-GB" b="1" dirty="0">
                <a:solidFill>
                  <a:srgbClr val="3C88CB"/>
                </a:solidFill>
                <a:latin typeface="Aptos" panose="020B0004020202020204" pitchFamily="34" charset="0"/>
              </a:rPr>
              <a:t>Reflection in your app</a:t>
            </a:r>
            <a:endParaRPr lang="en-IE" b="1" dirty="0">
              <a:solidFill>
                <a:srgbClr val="3C88CB"/>
              </a:solidFill>
              <a:latin typeface="Aptos" panose="020B0004020202020204" pitchFamily="34" charset="0"/>
            </a:endParaRPr>
          </a:p>
        </p:txBody>
      </p:sp>
      <p:pic>
        <p:nvPicPr>
          <p:cNvPr id="17" name="Picture 16">
            <a:extLst>
              <a:ext uri="{FF2B5EF4-FFF2-40B4-BE49-F238E27FC236}">
                <a16:creationId xmlns:a16="http://schemas.microsoft.com/office/drawing/2014/main" id="{D5289D2A-786E-E3A8-E926-20D8FA78DA29}"/>
              </a:ext>
            </a:extLst>
          </p:cNvPr>
          <p:cNvPicPr>
            <a:picLocks noChangeAspect="1"/>
          </p:cNvPicPr>
          <p:nvPr userDrawn="1"/>
        </p:nvPicPr>
        <p:blipFill>
          <a:blip r:embed="rId2"/>
          <a:stretch>
            <a:fillRect/>
          </a:stretch>
        </p:blipFill>
        <p:spPr>
          <a:xfrm>
            <a:off x="11419108" y="165567"/>
            <a:ext cx="507305" cy="546938"/>
          </a:xfrm>
          <a:prstGeom prst="rect">
            <a:avLst/>
          </a:prstGeom>
        </p:spPr>
      </p:pic>
      <p:sp>
        <p:nvSpPr>
          <p:cNvPr id="18" name="TextBox 17">
            <a:extLst>
              <a:ext uri="{FF2B5EF4-FFF2-40B4-BE49-F238E27FC236}">
                <a16:creationId xmlns:a16="http://schemas.microsoft.com/office/drawing/2014/main" id="{72E5C19D-197E-651E-F21E-BCB835E3B5C2}"/>
              </a:ext>
            </a:extLst>
          </p:cNvPr>
          <p:cNvSpPr txBox="1"/>
          <p:nvPr userDrawn="1"/>
        </p:nvSpPr>
        <p:spPr>
          <a:xfrm>
            <a:off x="11413311" y="689758"/>
            <a:ext cx="543739" cy="200055"/>
          </a:xfrm>
          <a:prstGeom prst="rect">
            <a:avLst/>
          </a:prstGeom>
          <a:noFill/>
        </p:spPr>
        <p:txBody>
          <a:bodyPr wrap="none" rtlCol="0">
            <a:spAutoFit/>
          </a:bodyPr>
          <a:lstStyle/>
          <a:p>
            <a:pPr algn="l"/>
            <a:r>
              <a:rPr lang="en-GB" sz="700" b="1" dirty="0">
                <a:solidFill>
                  <a:schemeClr val="bg1"/>
                </a:solidFill>
              </a:rPr>
              <a:t>Activity</a:t>
            </a:r>
            <a:endParaRPr lang="en-IE" sz="700" b="1" dirty="0">
              <a:solidFill>
                <a:schemeClr val="bg1"/>
              </a:solidFill>
            </a:endParaRPr>
          </a:p>
        </p:txBody>
      </p:sp>
      <p:sp>
        <p:nvSpPr>
          <p:cNvPr id="3" name="Content Placeholder 2">
            <a:extLst>
              <a:ext uri="{FF2B5EF4-FFF2-40B4-BE49-F238E27FC236}">
                <a16:creationId xmlns:a16="http://schemas.microsoft.com/office/drawing/2014/main" id="{BF944AAF-B315-9318-705B-CEE7110EC361}"/>
              </a:ext>
            </a:extLst>
          </p:cNvPr>
          <p:cNvSpPr>
            <a:spLocks noGrp="1"/>
          </p:cNvSpPr>
          <p:nvPr>
            <p:ph sz="quarter" idx="10"/>
          </p:nvPr>
        </p:nvSpPr>
        <p:spPr>
          <a:xfrm>
            <a:off x="9732963" y="444500"/>
            <a:ext cx="914400" cy="9144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Content Placeholder 5">
            <a:extLst>
              <a:ext uri="{FF2B5EF4-FFF2-40B4-BE49-F238E27FC236}">
                <a16:creationId xmlns:a16="http://schemas.microsoft.com/office/drawing/2014/main" id="{CA7F72CC-7884-5B43-BD4A-91C85B66A581}"/>
              </a:ext>
            </a:extLst>
          </p:cNvPr>
          <p:cNvSpPr>
            <a:spLocks noGrp="1"/>
          </p:cNvSpPr>
          <p:nvPr>
            <p:ph sz="quarter" idx="11"/>
          </p:nvPr>
        </p:nvSpPr>
        <p:spPr>
          <a:xfrm>
            <a:off x="8623300" y="444500"/>
            <a:ext cx="914400" cy="9144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Tree>
    <p:extLst>
      <p:ext uri="{BB962C8B-B14F-4D97-AF65-F5344CB8AC3E}">
        <p14:creationId xmlns:p14="http://schemas.microsoft.com/office/powerpoint/2010/main" val="3767755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1C56BD0D-C354-8D6D-022B-F64C3BDDFF74}"/>
              </a:ext>
            </a:extLst>
          </p:cNvPr>
          <p:cNvCxnSpPr>
            <a:cxnSpLocks/>
          </p:cNvCxnSpPr>
          <p:nvPr userDrawn="1"/>
        </p:nvCxnSpPr>
        <p:spPr>
          <a:xfrm flipV="1">
            <a:off x="2209800" y="398462"/>
            <a:ext cx="9747250" cy="46038"/>
          </a:xfrm>
          <a:prstGeom prst="line">
            <a:avLst/>
          </a:prstGeom>
          <a:ln>
            <a:solidFill>
              <a:srgbClr val="3C88CB"/>
            </a:solidFill>
          </a:ln>
        </p:spPr>
        <p:style>
          <a:lnRef idx="2">
            <a:schemeClr val="accent1"/>
          </a:lnRef>
          <a:fillRef idx="0">
            <a:schemeClr val="accent1"/>
          </a:fillRef>
          <a:effectRef idx="1">
            <a:schemeClr val="accent1"/>
          </a:effectRef>
          <a:fontRef idx="minor">
            <a:schemeClr val="tx1"/>
          </a:fontRef>
        </p:style>
      </p:cxnSp>
      <p:sp>
        <p:nvSpPr>
          <p:cNvPr id="14" name="Rectangle 13">
            <a:extLst>
              <a:ext uri="{FF2B5EF4-FFF2-40B4-BE49-F238E27FC236}">
                <a16:creationId xmlns:a16="http://schemas.microsoft.com/office/drawing/2014/main" id="{816A1E60-E306-F938-2823-665294DEED5A}"/>
              </a:ext>
            </a:extLst>
          </p:cNvPr>
          <p:cNvSpPr/>
          <p:nvPr userDrawn="1"/>
        </p:nvSpPr>
        <p:spPr>
          <a:xfrm>
            <a:off x="11253692" y="94476"/>
            <a:ext cx="811614" cy="795337"/>
          </a:xfrm>
          <a:prstGeom prst="rect">
            <a:avLst/>
          </a:prstGeom>
          <a:solidFill>
            <a:srgbClr val="FFDB00"/>
          </a:solidFill>
          <a:ln>
            <a:solidFill>
              <a:srgbClr val="3C88C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17" name="Picture 16">
            <a:extLst>
              <a:ext uri="{FF2B5EF4-FFF2-40B4-BE49-F238E27FC236}">
                <a16:creationId xmlns:a16="http://schemas.microsoft.com/office/drawing/2014/main" id="{D5289D2A-786E-E3A8-E926-20D8FA78DA29}"/>
              </a:ext>
            </a:extLst>
          </p:cNvPr>
          <p:cNvPicPr>
            <a:picLocks noChangeAspect="1"/>
          </p:cNvPicPr>
          <p:nvPr userDrawn="1"/>
        </p:nvPicPr>
        <p:blipFill>
          <a:blip r:embed="rId2"/>
          <a:stretch>
            <a:fillRect/>
          </a:stretch>
        </p:blipFill>
        <p:spPr>
          <a:xfrm>
            <a:off x="11419108" y="165567"/>
            <a:ext cx="507305" cy="546938"/>
          </a:xfrm>
          <a:prstGeom prst="rect">
            <a:avLst/>
          </a:prstGeom>
        </p:spPr>
      </p:pic>
      <p:sp>
        <p:nvSpPr>
          <p:cNvPr id="18" name="TextBox 17">
            <a:extLst>
              <a:ext uri="{FF2B5EF4-FFF2-40B4-BE49-F238E27FC236}">
                <a16:creationId xmlns:a16="http://schemas.microsoft.com/office/drawing/2014/main" id="{72E5C19D-197E-651E-F21E-BCB835E3B5C2}"/>
              </a:ext>
            </a:extLst>
          </p:cNvPr>
          <p:cNvSpPr txBox="1"/>
          <p:nvPr userDrawn="1"/>
        </p:nvSpPr>
        <p:spPr>
          <a:xfrm>
            <a:off x="11413311" y="689758"/>
            <a:ext cx="543739" cy="200055"/>
          </a:xfrm>
          <a:prstGeom prst="rect">
            <a:avLst/>
          </a:prstGeom>
          <a:noFill/>
        </p:spPr>
        <p:txBody>
          <a:bodyPr wrap="none" rtlCol="0">
            <a:spAutoFit/>
          </a:bodyPr>
          <a:lstStyle/>
          <a:p>
            <a:pPr algn="l"/>
            <a:r>
              <a:rPr lang="en-GB" sz="700" b="1" dirty="0">
                <a:solidFill>
                  <a:schemeClr val="bg1"/>
                </a:solidFill>
              </a:rPr>
              <a:t>Activity</a:t>
            </a:r>
            <a:endParaRPr lang="en-IE" sz="700" b="1" dirty="0">
              <a:solidFill>
                <a:schemeClr val="bg1"/>
              </a:solidFill>
            </a:endParaRPr>
          </a:p>
        </p:txBody>
      </p:sp>
      <p:pic>
        <p:nvPicPr>
          <p:cNvPr id="5" name="Picture 4">
            <a:extLst>
              <a:ext uri="{FF2B5EF4-FFF2-40B4-BE49-F238E27FC236}">
                <a16:creationId xmlns:a16="http://schemas.microsoft.com/office/drawing/2014/main" id="{E71D61CB-3935-E8D9-5F59-5374140543D5}"/>
              </a:ext>
            </a:extLst>
          </p:cNvPr>
          <p:cNvPicPr>
            <a:picLocks noChangeAspect="1"/>
          </p:cNvPicPr>
          <p:nvPr userDrawn="1"/>
        </p:nvPicPr>
        <p:blipFill>
          <a:blip r:embed="rId3"/>
          <a:stretch>
            <a:fillRect/>
          </a:stretch>
        </p:blipFill>
        <p:spPr>
          <a:xfrm>
            <a:off x="187535" y="128006"/>
            <a:ext cx="2418230" cy="586949"/>
          </a:xfrm>
          <a:prstGeom prst="rect">
            <a:avLst/>
          </a:prstGeom>
        </p:spPr>
      </p:pic>
    </p:spTree>
    <p:extLst>
      <p:ext uri="{BB962C8B-B14F-4D97-AF65-F5344CB8AC3E}">
        <p14:creationId xmlns:p14="http://schemas.microsoft.com/office/powerpoint/2010/main" val="3710846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1C56BD0D-C354-8D6D-022B-F64C3BDDFF74}"/>
              </a:ext>
            </a:extLst>
          </p:cNvPr>
          <p:cNvCxnSpPr>
            <a:cxnSpLocks/>
          </p:cNvCxnSpPr>
          <p:nvPr userDrawn="1"/>
        </p:nvCxnSpPr>
        <p:spPr>
          <a:xfrm flipV="1">
            <a:off x="2209800" y="398462"/>
            <a:ext cx="9747250" cy="46038"/>
          </a:xfrm>
          <a:prstGeom prst="line">
            <a:avLst/>
          </a:prstGeom>
          <a:ln>
            <a:solidFill>
              <a:srgbClr val="3C88CB"/>
            </a:solidFill>
          </a:ln>
        </p:spPr>
        <p:style>
          <a:lnRef idx="2">
            <a:schemeClr val="accent1"/>
          </a:lnRef>
          <a:fillRef idx="0">
            <a:schemeClr val="accent1"/>
          </a:fillRef>
          <a:effectRef idx="1">
            <a:schemeClr val="accent1"/>
          </a:effectRef>
          <a:fontRef idx="minor">
            <a:schemeClr val="tx1"/>
          </a:fontRef>
        </p:style>
      </p:cxnSp>
      <p:grpSp>
        <p:nvGrpSpPr>
          <p:cNvPr id="22" name="Group 21">
            <a:extLst>
              <a:ext uri="{FF2B5EF4-FFF2-40B4-BE49-F238E27FC236}">
                <a16:creationId xmlns:a16="http://schemas.microsoft.com/office/drawing/2014/main" id="{6D29353F-0AAF-AB2A-37A9-088C7246EE47}"/>
              </a:ext>
            </a:extLst>
          </p:cNvPr>
          <p:cNvGrpSpPr/>
          <p:nvPr userDrawn="1"/>
        </p:nvGrpSpPr>
        <p:grpSpPr>
          <a:xfrm>
            <a:off x="11192851" y="128006"/>
            <a:ext cx="811614" cy="795337"/>
            <a:chOff x="11253692" y="94476"/>
            <a:chExt cx="811614" cy="795337"/>
          </a:xfrm>
          <a:solidFill>
            <a:srgbClr val="FFDB00"/>
          </a:solidFill>
        </p:grpSpPr>
        <p:sp>
          <p:nvSpPr>
            <p:cNvPr id="20" name="Rectangle 19">
              <a:extLst>
                <a:ext uri="{FF2B5EF4-FFF2-40B4-BE49-F238E27FC236}">
                  <a16:creationId xmlns:a16="http://schemas.microsoft.com/office/drawing/2014/main" id="{4C6FE195-4F79-2FD2-1D5F-B1F91DB2C0DF}"/>
                </a:ext>
              </a:extLst>
            </p:cNvPr>
            <p:cNvSpPr/>
            <p:nvPr userDrawn="1"/>
          </p:nvSpPr>
          <p:spPr>
            <a:xfrm>
              <a:off x="11253692" y="94476"/>
              <a:ext cx="811614" cy="795337"/>
            </a:xfrm>
            <a:prstGeom prst="rect">
              <a:avLst/>
            </a:prstGeom>
            <a:grpFill/>
            <a:ln>
              <a:solidFill>
                <a:srgbClr val="3C88C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17" name="Picture 2" descr="C:\Users\gordon\Desktop\Lesson Plan Design\Icons For PowerPoints\discuss-white.png">
              <a:extLst>
                <a:ext uri="{FF2B5EF4-FFF2-40B4-BE49-F238E27FC236}">
                  <a16:creationId xmlns:a16="http://schemas.microsoft.com/office/drawing/2014/main" id="{65CB303A-C480-90D6-A4F9-1B333DA28B4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13794" y="175102"/>
              <a:ext cx="690671" cy="669913"/>
            </a:xfrm>
            <a:prstGeom prst="rect">
              <a:avLst/>
            </a:prstGeom>
            <a:grpFill/>
            <a:ln>
              <a:solidFill>
                <a:srgbClr val="3C88CB"/>
              </a:solidFill>
            </a:ln>
            <a:effectLst/>
          </p:spPr>
        </p:pic>
      </p:grpSp>
      <p:pic>
        <p:nvPicPr>
          <p:cNvPr id="5" name="Picture 4">
            <a:extLst>
              <a:ext uri="{FF2B5EF4-FFF2-40B4-BE49-F238E27FC236}">
                <a16:creationId xmlns:a16="http://schemas.microsoft.com/office/drawing/2014/main" id="{13982C42-635C-CAF9-BA82-F4EF2DE3BBB4}"/>
              </a:ext>
            </a:extLst>
          </p:cNvPr>
          <p:cNvPicPr>
            <a:picLocks noChangeAspect="1"/>
          </p:cNvPicPr>
          <p:nvPr userDrawn="1"/>
        </p:nvPicPr>
        <p:blipFill>
          <a:blip r:embed="rId3"/>
          <a:stretch>
            <a:fillRect/>
          </a:stretch>
        </p:blipFill>
        <p:spPr>
          <a:xfrm>
            <a:off x="187535" y="128006"/>
            <a:ext cx="2418230" cy="586949"/>
          </a:xfrm>
          <a:prstGeom prst="rect">
            <a:avLst/>
          </a:prstGeom>
        </p:spPr>
      </p:pic>
    </p:spTree>
    <p:extLst>
      <p:ext uri="{BB962C8B-B14F-4D97-AF65-F5344CB8AC3E}">
        <p14:creationId xmlns:p14="http://schemas.microsoft.com/office/powerpoint/2010/main" val="391763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12.xml"/><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13.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9" name="Picture 18" descr="A black and white logo&#10;&#10;AI-generated content may be incorrect.">
            <a:extLst>
              <a:ext uri="{FF2B5EF4-FFF2-40B4-BE49-F238E27FC236}">
                <a16:creationId xmlns:a16="http://schemas.microsoft.com/office/drawing/2014/main" id="{2CF06883-7D2D-58B8-78C7-983F9D7A7663}"/>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387350" y="6383091"/>
            <a:ext cx="1016430" cy="432948"/>
          </a:xfrm>
          <a:prstGeom prst="rect">
            <a:avLst/>
          </a:prstGeom>
        </p:spPr>
      </p:pic>
      <p:sp>
        <p:nvSpPr>
          <p:cNvPr id="23" name="TextBox 22">
            <a:extLst>
              <a:ext uri="{FF2B5EF4-FFF2-40B4-BE49-F238E27FC236}">
                <a16:creationId xmlns:a16="http://schemas.microsoft.com/office/drawing/2014/main" id="{3A1A80F0-8AFE-01AE-DE02-CBEBFDD08161}"/>
              </a:ext>
            </a:extLst>
          </p:cNvPr>
          <p:cNvSpPr txBox="1"/>
          <p:nvPr userDrawn="1"/>
        </p:nvSpPr>
        <p:spPr>
          <a:xfrm>
            <a:off x="3692525" y="6442854"/>
            <a:ext cx="4806950" cy="307777"/>
          </a:xfrm>
          <a:prstGeom prst="rect">
            <a:avLst/>
          </a:prstGeom>
          <a:noFill/>
        </p:spPr>
        <p:txBody>
          <a:bodyPr wrap="square" rtlCol="0">
            <a:spAutoFit/>
          </a:bodyPr>
          <a:lstStyle/>
          <a:p>
            <a:pPr algn="ctr"/>
            <a:r>
              <a:rPr lang="en-GB" sz="1400" b="0" dirty="0">
                <a:solidFill>
                  <a:schemeClr val="bg1"/>
                </a:solidFill>
              </a:rPr>
              <a:t>Section 2 – </a:t>
            </a:r>
            <a:r>
              <a:rPr lang="en-GB" sz="1400" b="1" dirty="0">
                <a:solidFill>
                  <a:schemeClr val="bg1"/>
                </a:solidFill>
              </a:rPr>
              <a:t>Self-Assessment</a:t>
            </a:r>
            <a:endParaRPr lang="en-IE" sz="1400" b="1" dirty="0">
              <a:solidFill>
                <a:schemeClr val="bg1"/>
              </a:solidFill>
            </a:endParaRPr>
          </a:p>
        </p:txBody>
      </p:sp>
      <p:pic>
        <p:nvPicPr>
          <p:cNvPr id="3" name="Picture 2">
            <a:extLst>
              <a:ext uri="{FF2B5EF4-FFF2-40B4-BE49-F238E27FC236}">
                <a16:creationId xmlns:a16="http://schemas.microsoft.com/office/drawing/2014/main" id="{4DD4D2D0-A6CC-4CB5-6148-6F4E229AD352}"/>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1713"/>
            <a:ext cx="12192000" cy="6854573"/>
          </a:xfrm>
          <a:prstGeom prst="rect">
            <a:avLst/>
          </a:prstGeom>
        </p:spPr>
      </p:pic>
      <p:sp>
        <p:nvSpPr>
          <p:cNvPr id="8" name="Footer Placeholder 7">
            <a:extLst>
              <a:ext uri="{FF2B5EF4-FFF2-40B4-BE49-F238E27FC236}">
                <a16:creationId xmlns:a16="http://schemas.microsoft.com/office/drawing/2014/main" id="{D2AFA480-5695-C290-4177-6091B16CFE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a:solidFill>
                  <a:srgbClr val="FFFF00"/>
                </a:solidFill>
              </a:defRPr>
            </a:lvl1pPr>
          </a:lstStyle>
          <a:p>
            <a:r>
              <a:rPr lang="en-IE"/>
              <a:t>Section 1: Understanding and developing yourself</a:t>
            </a:r>
            <a:endParaRPr lang="en-IE" b="1" dirty="0"/>
          </a:p>
        </p:txBody>
      </p:sp>
    </p:spTree>
    <p:extLst>
      <p:ext uri="{BB962C8B-B14F-4D97-AF65-F5344CB8AC3E}">
        <p14:creationId xmlns:p14="http://schemas.microsoft.com/office/powerpoint/2010/main" val="3840041536"/>
      </p:ext>
    </p:extLst>
  </p:cSld>
  <p:clrMap bg1="lt1" tx1="dk1" bg2="lt2" tx2="dk2" accent1="accent1" accent2="accent2" accent3="accent3" accent4="accent4" accent5="accent5" accent6="accent6" hlink="hlink" folHlink="folHlink"/>
  <p:sldLayoutIdLst>
    <p:sldLayoutId id="2147483655" r:id="rId1"/>
    <p:sldLayoutId id="2147483649" r:id="rId2"/>
    <p:sldLayoutId id="2147483658" r:id="rId3"/>
    <p:sldLayoutId id="2147483665" r:id="rId4"/>
    <p:sldLayoutId id="2147483659" r:id="rId5"/>
    <p:sldLayoutId id="2147483660" r:id="rId6"/>
    <p:sldLayoutId id="2147483661" r:id="rId7"/>
    <p:sldLayoutId id="2147483664" r:id="rId8"/>
    <p:sldLayoutId id="2147483662" r:id="rId9"/>
    <p:sldLayoutId id="2147483651" r:id="rId10"/>
    <p:sldLayoutId id="2147483663"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9" name="Picture 18" descr="A black and white logo&#10;&#10;AI-generated content may be incorrect.">
            <a:extLst>
              <a:ext uri="{FF2B5EF4-FFF2-40B4-BE49-F238E27FC236}">
                <a16:creationId xmlns:a16="http://schemas.microsoft.com/office/drawing/2014/main" id="{2CF06883-7D2D-58B8-78C7-983F9D7A766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7350" y="6383091"/>
            <a:ext cx="1016430" cy="432948"/>
          </a:xfrm>
          <a:prstGeom prst="rect">
            <a:avLst/>
          </a:prstGeom>
        </p:spPr>
      </p:pic>
      <p:sp>
        <p:nvSpPr>
          <p:cNvPr id="23" name="TextBox 22">
            <a:extLst>
              <a:ext uri="{FF2B5EF4-FFF2-40B4-BE49-F238E27FC236}">
                <a16:creationId xmlns:a16="http://schemas.microsoft.com/office/drawing/2014/main" id="{3A1A80F0-8AFE-01AE-DE02-CBEBFDD08161}"/>
              </a:ext>
            </a:extLst>
          </p:cNvPr>
          <p:cNvSpPr txBox="1"/>
          <p:nvPr userDrawn="1"/>
        </p:nvSpPr>
        <p:spPr>
          <a:xfrm>
            <a:off x="3692525" y="6442854"/>
            <a:ext cx="480695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Aptos" panose="02110004020202020204"/>
                <a:ea typeface="+mn-ea"/>
                <a:cs typeface="+mn-cs"/>
              </a:rPr>
              <a:t>Section 2 – </a:t>
            </a:r>
            <a:r>
              <a:rPr kumimoji="0" lang="en-GB" sz="1400" b="1" i="0" u="none" strike="noStrike" kern="1200" cap="none" spc="0" normalizeH="0" baseline="0" noProof="0" dirty="0">
                <a:ln>
                  <a:noFill/>
                </a:ln>
                <a:solidFill>
                  <a:prstClr val="white"/>
                </a:solidFill>
                <a:effectLst/>
                <a:uLnTx/>
                <a:uFillTx/>
                <a:latin typeface="Aptos" panose="02110004020202020204"/>
                <a:ea typeface="+mn-ea"/>
                <a:cs typeface="+mn-cs"/>
              </a:rPr>
              <a:t>Self-Assessment</a:t>
            </a:r>
            <a:endParaRPr kumimoji="0" lang="en-IE" sz="1400" b="1"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3" name="Picture 2">
            <a:extLst>
              <a:ext uri="{FF2B5EF4-FFF2-40B4-BE49-F238E27FC236}">
                <a16:creationId xmlns:a16="http://schemas.microsoft.com/office/drawing/2014/main" id="{4DD4D2D0-A6CC-4CB5-6148-6F4E229AD35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1713"/>
            <a:ext cx="12192000" cy="6854573"/>
          </a:xfrm>
          <a:prstGeom prst="rect">
            <a:avLst/>
          </a:prstGeom>
        </p:spPr>
      </p:pic>
      <p:sp>
        <p:nvSpPr>
          <p:cNvPr id="8" name="Footer Placeholder 7">
            <a:extLst>
              <a:ext uri="{FF2B5EF4-FFF2-40B4-BE49-F238E27FC236}">
                <a16:creationId xmlns:a16="http://schemas.microsoft.com/office/drawing/2014/main" id="{D2AFA480-5695-C290-4177-6091B16CFE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a:solidFill>
                  <a:srgbClr val="FFFF00"/>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0" normalizeH="0" baseline="0" noProof="0">
                <a:ln>
                  <a:noFill/>
                </a:ln>
                <a:solidFill>
                  <a:srgbClr val="FFFF00"/>
                </a:solidFill>
                <a:effectLst/>
                <a:uLnTx/>
                <a:uFillTx/>
                <a:latin typeface="Aptos" panose="02110004020202020204"/>
                <a:ea typeface="+mn-ea"/>
                <a:cs typeface="+mn-cs"/>
              </a:rPr>
              <a:t>Section 1: Understanding and developing yourself</a:t>
            </a:r>
            <a:endParaRPr kumimoji="0" lang="en-IE" sz="1200" b="1" i="0" u="none" strike="noStrike" kern="1200" cap="none" spc="0" normalizeH="0" baseline="0" noProof="0" dirty="0">
              <a:ln>
                <a:noFill/>
              </a:ln>
              <a:solidFill>
                <a:srgbClr val="FFFF00"/>
              </a:solidFill>
              <a:effectLst/>
              <a:uLnTx/>
              <a:uFillTx/>
              <a:latin typeface="Aptos" panose="02110004020202020204"/>
              <a:ea typeface="+mn-ea"/>
              <a:cs typeface="+mn-cs"/>
            </a:endParaRPr>
          </a:p>
        </p:txBody>
      </p:sp>
    </p:spTree>
    <p:extLst>
      <p:ext uri="{BB962C8B-B14F-4D97-AF65-F5344CB8AC3E}">
        <p14:creationId xmlns:p14="http://schemas.microsoft.com/office/powerpoint/2010/main" val="599152109"/>
      </p:ext>
    </p:extLst>
  </p:cSld>
  <p:clrMap bg1="lt1" tx1="dk1" bg2="lt2" tx2="dk2" accent1="accent1" accent2="accent2" accent3="accent3" accent4="accent4" accent5="accent5" accent6="accent6" hlink="hlink" folHlink="folHlink"/>
  <p:sldLayoutIdLst>
    <p:sldLayoutId id="2147483669" r:id="rId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9" name="Picture 18" descr="A black and white logo&#10;&#10;AI-generated content may be incorrect.">
            <a:extLst>
              <a:ext uri="{FF2B5EF4-FFF2-40B4-BE49-F238E27FC236}">
                <a16:creationId xmlns:a16="http://schemas.microsoft.com/office/drawing/2014/main" id="{2CF06883-7D2D-58B8-78C7-983F9D7A766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7350" y="6383091"/>
            <a:ext cx="1016430" cy="432948"/>
          </a:xfrm>
          <a:prstGeom prst="rect">
            <a:avLst/>
          </a:prstGeom>
        </p:spPr>
      </p:pic>
      <p:sp>
        <p:nvSpPr>
          <p:cNvPr id="23" name="TextBox 22">
            <a:extLst>
              <a:ext uri="{FF2B5EF4-FFF2-40B4-BE49-F238E27FC236}">
                <a16:creationId xmlns:a16="http://schemas.microsoft.com/office/drawing/2014/main" id="{3A1A80F0-8AFE-01AE-DE02-CBEBFDD08161}"/>
              </a:ext>
            </a:extLst>
          </p:cNvPr>
          <p:cNvSpPr txBox="1"/>
          <p:nvPr userDrawn="1"/>
        </p:nvSpPr>
        <p:spPr>
          <a:xfrm>
            <a:off x="3692525" y="6442854"/>
            <a:ext cx="480695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Aptos" panose="02110004020202020204"/>
                <a:ea typeface="+mn-ea"/>
                <a:cs typeface="+mn-cs"/>
              </a:rPr>
              <a:t>Section 2 – </a:t>
            </a:r>
            <a:r>
              <a:rPr kumimoji="0" lang="en-GB" sz="1400" b="1" i="0" u="none" strike="noStrike" kern="1200" cap="none" spc="0" normalizeH="0" baseline="0" noProof="0" dirty="0">
                <a:ln>
                  <a:noFill/>
                </a:ln>
                <a:solidFill>
                  <a:prstClr val="white"/>
                </a:solidFill>
                <a:effectLst/>
                <a:uLnTx/>
                <a:uFillTx/>
                <a:latin typeface="Aptos" panose="02110004020202020204"/>
                <a:ea typeface="+mn-ea"/>
                <a:cs typeface="+mn-cs"/>
              </a:rPr>
              <a:t>Self-Assessment</a:t>
            </a:r>
            <a:endParaRPr kumimoji="0" lang="en-IE" sz="1400" b="1"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3" name="Picture 2">
            <a:extLst>
              <a:ext uri="{FF2B5EF4-FFF2-40B4-BE49-F238E27FC236}">
                <a16:creationId xmlns:a16="http://schemas.microsoft.com/office/drawing/2014/main" id="{4DD4D2D0-A6CC-4CB5-6148-6F4E229AD35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1713"/>
            <a:ext cx="12192000" cy="6854573"/>
          </a:xfrm>
          <a:prstGeom prst="rect">
            <a:avLst/>
          </a:prstGeom>
        </p:spPr>
      </p:pic>
      <p:sp>
        <p:nvSpPr>
          <p:cNvPr id="8" name="Footer Placeholder 7">
            <a:extLst>
              <a:ext uri="{FF2B5EF4-FFF2-40B4-BE49-F238E27FC236}">
                <a16:creationId xmlns:a16="http://schemas.microsoft.com/office/drawing/2014/main" id="{D2AFA480-5695-C290-4177-6091B16CFE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a:solidFill>
                  <a:srgbClr val="FFFF00"/>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0" normalizeH="0" baseline="0" noProof="0">
                <a:ln>
                  <a:noFill/>
                </a:ln>
                <a:solidFill>
                  <a:srgbClr val="FFFF00"/>
                </a:solidFill>
                <a:effectLst/>
                <a:uLnTx/>
                <a:uFillTx/>
                <a:latin typeface="Aptos" panose="02110004020202020204"/>
                <a:ea typeface="+mn-ea"/>
                <a:cs typeface="+mn-cs"/>
              </a:rPr>
              <a:t>Section 1: Understanding and developing yourself</a:t>
            </a:r>
            <a:endParaRPr kumimoji="0" lang="en-IE" sz="1200" b="1" i="0" u="none" strike="noStrike" kern="1200" cap="none" spc="0" normalizeH="0" baseline="0" noProof="0" dirty="0">
              <a:ln>
                <a:noFill/>
              </a:ln>
              <a:solidFill>
                <a:srgbClr val="FFFF00"/>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01010593"/>
      </p:ext>
    </p:extLst>
  </p:cSld>
  <p:clrMap bg1="lt1" tx1="dk1" bg2="lt2" tx2="dk2" accent1="accent1" accent2="accent2" accent3="accent3" accent4="accent4" accent5="accent5" accent6="accent6" hlink="hlink" folHlink="folHlink"/>
  <p:sldLayoutIdLst>
    <p:sldLayoutId id="2147483667" r:id="rId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hyperlink" Target="http://www.pngall.com/mouse-cursor-click-png"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5.png"/><Relationship Id="rId1" Type="http://schemas.openxmlformats.org/officeDocument/2006/relationships/slideLayout" Target="../slideLayouts/slideLayout2.xml"/><Relationship Id="rId5" Type="http://schemas.openxmlformats.org/officeDocument/2006/relationships/hyperlink" Target="http://www.pngall.com/mouse-cursor-click-png" TargetMode="Externa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5" Type="http://schemas.openxmlformats.org/officeDocument/2006/relationships/hyperlink" Target="http://www.pngall.com/mouse-cursor-click-png" TargetMode="Externa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9.png"/><Relationship Id="rId7"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hyperlink" Target="http://www.pngall.com/mouse-cursor-click-png" TargetMode="External"/></Relationships>
</file>

<file path=ppt/slides/_rels/slide16.xml.rels><?xml version="1.0" encoding="UTF-8" standalone="yes"?>
<Relationships xmlns="http://schemas.openxmlformats.org/package/2006/relationships"><Relationship Id="rId3" Type="http://schemas.openxmlformats.org/officeDocument/2006/relationships/video" Target="https://www.youtube.com/embed/p9IOqd1LpkA?feature=oembed" TargetMode="External"/><Relationship Id="rId7" Type="http://schemas.openxmlformats.org/officeDocument/2006/relationships/image" Target="../media/image43.jpeg"/><Relationship Id="rId2" Type="http://schemas.openxmlformats.org/officeDocument/2006/relationships/video" Target="https://www.youtube.com/embed/u_rmUkj9g0k?feature=oembed" TargetMode="External"/><Relationship Id="rId1" Type="http://schemas.openxmlformats.org/officeDocument/2006/relationships/video" Target="https://www.youtube.com/embed/_IopcOwfsoU?feature=oembed" TargetMode="Externa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25.jpg"/><Relationship Id="rId4" Type="http://schemas.openxmlformats.org/officeDocument/2006/relationships/image" Target="../media/image24.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27.jpg"/><Relationship Id="rId4" Type="http://schemas.openxmlformats.org/officeDocument/2006/relationships/image" Target="../media/image26.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29.jpeg"/><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30.jpg"/></Relationships>
</file>

<file path=ppt/slides/_rels/slide9.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8B05992-23BB-8745-1B6E-CFE10CB4F42A}"/>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rot="12720442">
            <a:off x="9298941" y="227654"/>
            <a:ext cx="635926" cy="655782"/>
          </a:xfrm>
          <a:prstGeom prst="rect">
            <a:avLst/>
          </a:prstGeom>
        </p:spPr>
      </p:pic>
      <p:sp>
        <p:nvSpPr>
          <p:cNvPr id="9" name="TextBox 8">
            <a:extLst>
              <a:ext uri="{FF2B5EF4-FFF2-40B4-BE49-F238E27FC236}">
                <a16:creationId xmlns:a16="http://schemas.microsoft.com/office/drawing/2014/main" id="{EB5B25CF-FB10-72E2-8C6B-C4328ECE2E6A}"/>
              </a:ext>
            </a:extLst>
          </p:cNvPr>
          <p:cNvSpPr txBox="1"/>
          <p:nvPr/>
        </p:nvSpPr>
        <p:spPr>
          <a:xfrm>
            <a:off x="2100405" y="2437037"/>
            <a:ext cx="6002153" cy="1477328"/>
          </a:xfrm>
          <a:prstGeom prst="rect">
            <a:avLst/>
          </a:prstGeom>
          <a:noFill/>
        </p:spPr>
        <p:txBody>
          <a:bodyPr wrap="square">
            <a:spAutoFit/>
          </a:bodyPr>
          <a:lstStyle/>
          <a:p>
            <a:r>
              <a:rPr lang="en-IE" sz="1800" b="1" i="1" dirty="0">
                <a:solidFill>
                  <a:srgbClr val="0070C0"/>
                </a:solidFill>
                <a:latin typeface="Montserrat" pitchFamily="2" charset="77"/>
                <a:ea typeface="Kozuka Gothic Pro H" panose="020B0800000000000000" pitchFamily="34" charset="-128"/>
              </a:rPr>
              <a:t>                                   Definition</a:t>
            </a:r>
          </a:p>
          <a:p>
            <a:endParaRPr lang="en-IE" b="1" i="1" dirty="0">
              <a:latin typeface="Montserrat" pitchFamily="2" charset="77"/>
              <a:ea typeface="Kozuka Gothic Pro H" panose="020B0800000000000000" pitchFamily="34" charset="-128"/>
            </a:endParaRPr>
          </a:p>
          <a:p>
            <a:pPr algn="ctr"/>
            <a:r>
              <a:rPr lang="en-IE" sz="1800" b="1" i="1" dirty="0">
                <a:latin typeface="Montserrat" pitchFamily="2" charset="77"/>
                <a:ea typeface="Kozuka Gothic Pro H" panose="020B0800000000000000" pitchFamily="34" charset="-128"/>
              </a:rPr>
              <a:t>“</a:t>
            </a:r>
            <a:r>
              <a:rPr lang="en-IE" b="1" dirty="0"/>
              <a:t>Learning styles explain the different ways individuals understand, process, and retain information. Each person has a preferred method of learning.</a:t>
            </a:r>
            <a:r>
              <a:rPr lang="en-IE" sz="1800" b="1" i="1" dirty="0">
                <a:latin typeface="Montserrat" pitchFamily="2" charset="77"/>
                <a:ea typeface="Kozuka Gothic Pro H" panose="020B0800000000000000" pitchFamily="34" charset="-128"/>
              </a:rPr>
              <a:t>”</a:t>
            </a:r>
            <a:endParaRPr lang="en-IE" b="1" dirty="0"/>
          </a:p>
        </p:txBody>
      </p:sp>
      <p:pic>
        <p:nvPicPr>
          <p:cNvPr id="4" name="Picture 3" descr="A colorful gears with a white background&#10;&#10;Description automatically generated with medium confidence">
            <a:extLst>
              <a:ext uri="{FF2B5EF4-FFF2-40B4-BE49-F238E27FC236}">
                <a16:creationId xmlns:a16="http://schemas.microsoft.com/office/drawing/2014/main" id="{D8BC7299-AEE7-2857-679C-E14FB26272B9}"/>
              </a:ext>
            </a:extLst>
          </p:cNvPr>
          <p:cNvPicPr>
            <a:picLocks noChangeAspect="1"/>
          </p:cNvPicPr>
          <p:nvPr/>
        </p:nvPicPr>
        <p:blipFill rotWithShape="1">
          <a:blip r:embed="rId5">
            <a:extLst>
              <a:ext uri="{28A0092B-C50C-407E-A947-70E740481C1C}">
                <a14:useLocalDpi xmlns:a14="http://schemas.microsoft.com/office/drawing/2010/main" val="0"/>
              </a:ext>
            </a:extLst>
          </a:blip>
          <a:srcRect l="13516" t="18345" r="15804" b="21387"/>
          <a:stretch/>
        </p:blipFill>
        <p:spPr>
          <a:xfrm>
            <a:off x="8048327" y="2027179"/>
            <a:ext cx="4047172" cy="2297043"/>
          </a:xfrm>
          <a:prstGeom prst="rect">
            <a:avLst/>
          </a:prstGeom>
        </p:spPr>
      </p:pic>
    </p:spTree>
    <p:extLst>
      <p:ext uri="{BB962C8B-B14F-4D97-AF65-F5344CB8AC3E}">
        <p14:creationId xmlns:p14="http://schemas.microsoft.com/office/powerpoint/2010/main" val="34366465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4830E16-72AF-0E52-0CF4-BD0A4F8A482B}"/>
              </a:ext>
            </a:extLst>
          </p:cNvPr>
          <p:cNvSpPr txBox="1"/>
          <p:nvPr/>
        </p:nvSpPr>
        <p:spPr>
          <a:xfrm>
            <a:off x="280657" y="792082"/>
            <a:ext cx="5595787" cy="523220"/>
          </a:xfrm>
          <a:prstGeom prst="rect">
            <a:avLst/>
          </a:prstGeom>
          <a:noFill/>
        </p:spPr>
        <p:txBody>
          <a:bodyPr wrap="square">
            <a:spAutoFit/>
          </a:bodyPr>
          <a:lstStyle/>
          <a:p>
            <a:pPr algn="ctr"/>
            <a:r>
              <a:rPr lang="en-IE" sz="2800" b="1" dirty="0">
                <a:solidFill>
                  <a:srgbClr val="3C88CB"/>
                </a:solidFill>
                <a:latin typeface="Calibri" panose="020F0502020204030204" pitchFamily="34" charset="0"/>
                <a:cs typeface="Calibri" panose="020F0502020204030204" pitchFamily="34" charset="0"/>
              </a:rPr>
              <a:t>Active Learners</a:t>
            </a:r>
            <a:endParaRPr lang="en-IE" sz="2800" b="1" i="0" dirty="0">
              <a:solidFill>
                <a:srgbClr val="3C88CB"/>
              </a:solidFill>
              <a:effectLst/>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8BED612C-D681-A937-1F79-84A60DB520F2}"/>
              </a:ext>
            </a:extLst>
          </p:cNvPr>
          <p:cNvSpPr txBox="1"/>
          <p:nvPr/>
        </p:nvSpPr>
        <p:spPr>
          <a:xfrm>
            <a:off x="280657" y="1600518"/>
            <a:ext cx="5595787" cy="3493264"/>
          </a:xfrm>
          <a:prstGeom prst="rect">
            <a:avLst/>
          </a:prstGeom>
          <a:noFill/>
        </p:spPr>
        <p:txBody>
          <a:bodyPr wrap="square" rtlCol="0">
            <a:spAutoFit/>
          </a:bodyPr>
          <a:lstStyle/>
          <a:p>
            <a:pPr marL="285750" indent="-285750" algn="l">
              <a:buFont typeface="Arial" panose="020B0604020202020204" pitchFamily="34" charset="0"/>
              <a:buChar char="•"/>
            </a:pPr>
            <a:r>
              <a:rPr lang="en-IE" sz="1700" b="0" i="0" dirty="0">
                <a:solidFill>
                  <a:srgbClr val="303030"/>
                </a:solidFill>
                <a:effectLst/>
                <a:latin typeface="Calibri" panose="020F0502020204030204" pitchFamily="34" charset="0"/>
                <a:cs typeface="Calibri" panose="020F0502020204030204" pitchFamily="34" charset="0"/>
              </a:rPr>
              <a:t>Active learners are people who </a:t>
            </a:r>
            <a:r>
              <a:rPr lang="en-IE" sz="1700" b="1" i="0" dirty="0">
                <a:solidFill>
                  <a:srgbClr val="303030"/>
                </a:solidFill>
                <a:effectLst/>
                <a:latin typeface="Calibri" panose="020F0502020204030204" pitchFamily="34" charset="0"/>
                <a:cs typeface="Calibri" panose="020F0502020204030204" pitchFamily="34" charset="0"/>
              </a:rPr>
              <a:t>learn by doing</a:t>
            </a:r>
            <a:r>
              <a:rPr lang="en-IE" sz="1700" b="0" i="0" dirty="0">
                <a:solidFill>
                  <a:srgbClr val="303030"/>
                </a:solidFill>
                <a:effectLst/>
                <a:latin typeface="Calibri" panose="020F0502020204030204" pitchFamily="34" charset="0"/>
                <a:cs typeface="Calibri" panose="020F0502020204030204" pitchFamily="34" charset="0"/>
              </a:rPr>
              <a:t>. They like to </a:t>
            </a:r>
            <a:r>
              <a:rPr lang="en-IE" sz="1700" b="1" i="0" dirty="0">
                <a:solidFill>
                  <a:srgbClr val="303030"/>
                </a:solidFill>
                <a:effectLst/>
                <a:latin typeface="Calibri" panose="020F0502020204030204" pitchFamily="34" charset="0"/>
                <a:cs typeface="Calibri" panose="020F0502020204030204" pitchFamily="34" charset="0"/>
              </a:rPr>
              <a:t>involve themselves in new experiences</a:t>
            </a:r>
            <a:r>
              <a:rPr lang="en-IE" sz="1700" b="0" i="0" dirty="0">
                <a:solidFill>
                  <a:srgbClr val="303030"/>
                </a:solidFill>
                <a:effectLst/>
                <a:latin typeface="Calibri" panose="020F0502020204030204" pitchFamily="34" charset="0"/>
                <a:cs typeface="Calibri" panose="020F0502020204030204" pitchFamily="34" charset="0"/>
              </a:rPr>
              <a:t> and will ‘</a:t>
            </a:r>
            <a:r>
              <a:rPr lang="en-IE" sz="1700" b="1" i="0" dirty="0">
                <a:solidFill>
                  <a:srgbClr val="303030"/>
                </a:solidFill>
                <a:effectLst/>
                <a:latin typeface="Calibri" panose="020F0502020204030204" pitchFamily="34" charset="0"/>
                <a:cs typeface="Calibri" panose="020F0502020204030204" pitchFamily="34" charset="0"/>
              </a:rPr>
              <a:t>try anything once</a:t>
            </a:r>
            <a:r>
              <a:rPr lang="en-IE" sz="1700" b="0" i="0" dirty="0">
                <a:solidFill>
                  <a:srgbClr val="303030"/>
                </a:solidFill>
                <a:effectLst/>
                <a:latin typeface="Calibri" panose="020F0502020204030204" pitchFamily="34" charset="0"/>
                <a:cs typeface="Calibri" panose="020F0502020204030204" pitchFamily="34" charset="0"/>
              </a:rPr>
              <a:t>’. </a:t>
            </a:r>
          </a:p>
          <a:p>
            <a:pPr algn="l"/>
            <a:endParaRPr lang="en-IE" sz="1700" b="0" i="0" dirty="0">
              <a:solidFill>
                <a:srgbClr val="303030"/>
              </a:solidFill>
              <a:effectLst/>
              <a:latin typeface="Calibri" panose="020F0502020204030204" pitchFamily="34" charset="0"/>
              <a:cs typeface="Calibri" panose="020F0502020204030204" pitchFamily="34" charset="0"/>
            </a:endParaRPr>
          </a:p>
          <a:p>
            <a:pPr marL="285750" indent="-285750" algn="l">
              <a:buFont typeface="Arial" panose="020B0604020202020204" pitchFamily="34" charset="0"/>
              <a:buChar char="•"/>
            </a:pPr>
            <a:r>
              <a:rPr lang="en-IE" sz="1700" b="0" i="0" dirty="0">
                <a:solidFill>
                  <a:srgbClr val="303030"/>
                </a:solidFill>
                <a:effectLst/>
                <a:latin typeface="Calibri" panose="020F0502020204030204" pitchFamily="34" charset="0"/>
                <a:cs typeface="Calibri" panose="020F0502020204030204" pitchFamily="34" charset="0"/>
              </a:rPr>
              <a:t>Active learners have a </a:t>
            </a:r>
            <a:r>
              <a:rPr lang="en-IE" sz="1700" b="1" i="0" dirty="0">
                <a:solidFill>
                  <a:srgbClr val="303030"/>
                </a:solidFill>
                <a:effectLst/>
                <a:latin typeface="Calibri" panose="020F0502020204030204" pitchFamily="34" charset="0"/>
                <a:cs typeface="Calibri" panose="020F0502020204030204" pitchFamily="34" charset="0"/>
              </a:rPr>
              <a:t>curious and investigative nature</a:t>
            </a:r>
            <a:r>
              <a:rPr lang="en-IE" sz="1700" b="0" i="0" dirty="0">
                <a:solidFill>
                  <a:srgbClr val="303030"/>
                </a:solidFill>
                <a:effectLst/>
                <a:latin typeface="Calibri" panose="020F0502020204030204" pitchFamily="34" charset="0"/>
                <a:cs typeface="Calibri" panose="020F0502020204030204" pitchFamily="34" charset="0"/>
              </a:rPr>
              <a:t> and like to invent new ways of solving problems.</a:t>
            </a:r>
          </a:p>
          <a:p>
            <a:pPr marL="285750" indent="-285750" algn="l">
              <a:buFont typeface="Arial" panose="020B0604020202020204" pitchFamily="34" charset="0"/>
              <a:buChar char="•"/>
            </a:pPr>
            <a:endParaRPr lang="en-IE" sz="1700" b="0" i="0" dirty="0">
              <a:solidFill>
                <a:srgbClr val="303030"/>
              </a:solidFill>
              <a:effectLst/>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IE" sz="1700" dirty="0">
                <a:solidFill>
                  <a:srgbClr val="303030"/>
                </a:solidFill>
                <a:latin typeface="Calibri" panose="020F0502020204030204" pitchFamily="34" charset="0"/>
                <a:cs typeface="Calibri" panose="020F0502020204030204" pitchFamily="34" charset="0"/>
              </a:rPr>
              <a:t>They are </a:t>
            </a:r>
            <a:r>
              <a:rPr lang="en-IE" sz="1700" b="1" dirty="0">
                <a:solidFill>
                  <a:srgbClr val="303030"/>
                </a:solidFill>
                <a:latin typeface="Calibri" panose="020F0502020204030204" pitchFamily="34" charset="0"/>
                <a:cs typeface="Calibri" panose="020F0502020204030204" pitchFamily="34" charset="0"/>
              </a:rPr>
              <a:t>not afraid to take risks </a:t>
            </a:r>
            <a:r>
              <a:rPr lang="en-IE" sz="1700" dirty="0">
                <a:solidFill>
                  <a:srgbClr val="303030"/>
                </a:solidFill>
                <a:latin typeface="Calibri" panose="020F0502020204030204" pitchFamily="34" charset="0"/>
                <a:cs typeface="Calibri" panose="020F0502020204030204" pitchFamily="34" charset="0"/>
              </a:rPr>
              <a:t>and they like to think of the possibilities of what ‘could be’. </a:t>
            </a:r>
            <a:endParaRPr lang="en-IE" sz="1700" b="0" i="0" dirty="0">
              <a:solidFill>
                <a:srgbClr val="303030"/>
              </a:solidFill>
              <a:effectLst/>
              <a:latin typeface="Calibri" panose="020F0502020204030204" pitchFamily="34" charset="0"/>
              <a:cs typeface="Calibri" panose="020F0502020204030204" pitchFamily="34" charset="0"/>
            </a:endParaRPr>
          </a:p>
          <a:p>
            <a:pPr marL="285750" indent="-285750" algn="l">
              <a:buFont typeface="Arial" panose="020B0604020202020204" pitchFamily="34" charset="0"/>
              <a:buChar char="•"/>
            </a:pPr>
            <a:endParaRPr lang="en-IE" sz="1700" dirty="0">
              <a:solidFill>
                <a:srgbClr val="303030"/>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IE" sz="1700" b="0" i="0" dirty="0">
                <a:solidFill>
                  <a:srgbClr val="303030"/>
                </a:solidFill>
                <a:effectLst/>
                <a:latin typeface="Calibri" panose="020F0502020204030204" pitchFamily="34" charset="0"/>
                <a:cs typeface="Calibri" panose="020F0502020204030204" pitchFamily="34" charset="0"/>
              </a:rPr>
              <a:t>They </a:t>
            </a:r>
            <a:r>
              <a:rPr lang="en-IE" sz="1700" b="1" i="0" dirty="0">
                <a:solidFill>
                  <a:srgbClr val="303030"/>
                </a:solidFill>
                <a:effectLst/>
                <a:latin typeface="Calibri" panose="020F0502020204030204" pitchFamily="34" charset="0"/>
                <a:cs typeface="Calibri" panose="020F0502020204030204" pitchFamily="34" charset="0"/>
              </a:rPr>
              <a:t>like variety and change</a:t>
            </a:r>
            <a:r>
              <a:rPr lang="en-IE" sz="1700" b="0" i="0" dirty="0">
                <a:solidFill>
                  <a:srgbClr val="303030"/>
                </a:solidFill>
                <a:effectLst/>
                <a:latin typeface="Calibri" panose="020F0502020204030204" pitchFamily="34" charset="0"/>
                <a:cs typeface="Calibri" panose="020F0502020204030204" pitchFamily="34" charset="0"/>
              </a:rPr>
              <a:t> but are </a:t>
            </a:r>
            <a:r>
              <a:rPr lang="en-IE" sz="1700" b="1" i="0" dirty="0">
                <a:solidFill>
                  <a:srgbClr val="303030"/>
                </a:solidFill>
                <a:effectLst/>
                <a:latin typeface="Calibri" panose="020F0502020204030204" pitchFamily="34" charset="0"/>
                <a:cs typeface="Calibri" panose="020F0502020204030204" pitchFamily="34" charset="0"/>
              </a:rPr>
              <a:t>inclined to get bored </a:t>
            </a:r>
            <a:r>
              <a:rPr lang="en-IE" sz="1700" b="0" i="0" dirty="0">
                <a:solidFill>
                  <a:srgbClr val="303030"/>
                </a:solidFill>
                <a:effectLst/>
                <a:latin typeface="Calibri" panose="020F0502020204030204" pitchFamily="34" charset="0"/>
                <a:cs typeface="Calibri" panose="020F0502020204030204" pitchFamily="34" charset="0"/>
              </a:rPr>
              <a:t>with seeing things through</a:t>
            </a:r>
            <a:r>
              <a:rPr lang="en-IE" sz="1700" dirty="0">
                <a:solidFill>
                  <a:srgbClr val="303030"/>
                </a:solidFill>
                <a:latin typeface="Calibri" panose="020F0502020204030204" pitchFamily="34" charset="0"/>
                <a:cs typeface="Calibri" panose="020F0502020204030204" pitchFamily="34" charset="0"/>
              </a:rPr>
              <a:t> and</a:t>
            </a:r>
            <a:r>
              <a:rPr lang="en-US" sz="1700" dirty="0">
                <a:latin typeface="Calibri" panose="020F0502020204030204" pitchFamily="34" charset="0"/>
                <a:cs typeface="Calibri" panose="020F0502020204030204" pitchFamily="34" charset="0"/>
              </a:rPr>
              <a:t> can </a:t>
            </a:r>
            <a:r>
              <a:rPr lang="en-IE" sz="1700" dirty="0">
                <a:solidFill>
                  <a:srgbClr val="303030"/>
                </a:solidFill>
                <a:latin typeface="Calibri" panose="020F0502020204030204" pitchFamily="34" charset="0"/>
                <a:cs typeface="Calibri" panose="020F0502020204030204" pitchFamily="34" charset="0"/>
              </a:rPr>
              <a:t>h</a:t>
            </a:r>
            <a:r>
              <a:rPr lang="en-IE" sz="1700" i="0" dirty="0">
                <a:solidFill>
                  <a:srgbClr val="303030"/>
                </a:solidFill>
                <a:effectLst/>
                <a:latin typeface="Calibri" panose="020F0502020204030204" pitchFamily="34" charset="0"/>
                <a:cs typeface="Calibri" panose="020F0502020204030204" pitchFamily="34" charset="0"/>
              </a:rPr>
              <a:t>ave </a:t>
            </a:r>
            <a:r>
              <a:rPr lang="en-IE" sz="1700" b="1" dirty="0">
                <a:solidFill>
                  <a:srgbClr val="303030"/>
                </a:solidFill>
                <a:latin typeface="Calibri" panose="020F0502020204030204" pitchFamily="34" charset="0"/>
                <a:cs typeface="Calibri" panose="020F0502020204030204" pitchFamily="34" charset="0"/>
              </a:rPr>
              <a:t>d</a:t>
            </a:r>
            <a:r>
              <a:rPr lang="en-IE" sz="1700" b="1" i="0" dirty="0">
                <a:solidFill>
                  <a:srgbClr val="303030"/>
                </a:solidFill>
                <a:effectLst/>
                <a:latin typeface="Calibri" panose="020F0502020204030204" pitchFamily="34" charset="0"/>
                <a:cs typeface="Calibri" panose="020F0502020204030204" pitchFamily="34" charset="0"/>
              </a:rPr>
              <a:t>ifficulty with</a:t>
            </a:r>
            <a:r>
              <a:rPr lang="en-IE" sz="1700" b="1" dirty="0">
                <a:solidFill>
                  <a:srgbClr val="303030"/>
                </a:solidFill>
                <a:latin typeface="Calibri" panose="020F0502020204030204" pitchFamily="34" charset="0"/>
                <a:cs typeface="Calibri" panose="020F0502020204030204" pitchFamily="34" charset="0"/>
              </a:rPr>
              <a:t> p</a:t>
            </a:r>
            <a:r>
              <a:rPr lang="en-IE" sz="1700" b="1" i="0" dirty="0">
                <a:solidFill>
                  <a:srgbClr val="303030"/>
                </a:solidFill>
                <a:effectLst/>
                <a:latin typeface="Calibri" panose="020F0502020204030204" pitchFamily="34" charset="0"/>
                <a:cs typeface="Calibri" panose="020F0502020204030204" pitchFamily="34" charset="0"/>
              </a:rPr>
              <a:t>redictable and structured environments</a:t>
            </a:r>
            <a:r>
              <a:rPr lang="en-IE" sz="1700" b="0" i="0" dirty="0">
                <a:solidFill>
                  <a:srgbClr val="303030"/>
                </a:solidFill>
                <a:effectLst/>
                <a:latin typeface="Calibri" panose="020F0502020204030204" pitchFamily="34" charset="0"/>
                <a:cs typeface="Calibri" panose="020F0502020204030204" pitchFamily="34" charset="0"/>
              </a:rPr>
              <a:t>. </a:t>
            </a:r>
          </a:p>
        </p:txBody>
      </p:sp>
      <p:sp>
        <p:nvSpPr>
          <p:cNvPr id="7" name="TextBox 6">
            <a:extLst>
              <a:ext uri="{FF2B5EF4-FFF2-40B4-BE49-F238E27FC236}">
                <a16:creationId xmlns:a16="http://schemas.microsoft.com/office/drawing/2014/main" id="{B9C09256-C11C-771A-7944-CC4119B267DB}"/>
              </a:ext>
            </a:extLst>
          </p:cNvPr>
          <p:cNvSpPr txBox="1"/>
          <p:nvPr/>
        </p:nvSpPr>
        <p:spPr>
          <a:xfrm>
            <a:off x="6531637" y="2956168"/>
            <a:ext cx="5126208" cy="2882840"/>
          </a:xfrm>
          <a:prstGeom prst="rect">
            <a:avLst/>
          </a:prstGeom>
          <a:noFill/>
        </p:spPr>
        <p:txBody>
          <a:bodyPr wrap="square" rtlCol="0">
            <a:spAutoFit/>
          </a:bodyPr>
          <a:lstStyle/>
          <a:p>
            <a:pPr algn="ctr">
              <a:lnSpc>
                <a:spcPts val="1740"/>
              </a:lnSpc>
            </a:pPr>
            <a:r>
              <a:rPr lang="en-IE" sz="1700" b="1" dirty="0">
                <a:solidFill>
                  <a:schemeClr val="accent1"/>
                </a:solidFill>
                <a:latin typeface="Calibri" panose="020F0502020204030204" pitchFamily="34" charset="0"/>
                <a:cs typeface="Calibri" panose="020F0502020204030204" pitchFamily="34" charset="0"/>
              </a:rPr>
              <a:t>How Active Learners can i</a:t>
            </a:r>
            <a:r>
              <a:rPr lang="en-IE" sz="1700" b="1" i="0" dirty="0">
                <a:solidFill>
                  <a:schemeClr val="accent1"/>
                </a:solidFill>
                <a:effectLst/>
                <a:latin typeface="Calibri" panose="020F0502020204030204" pitchFamily="34" charset="0"/>
                <a:cs typeface="Calibri" panose="020F0502020204030204" pitchFamily="34" charset="0"/>
              </a:rPr>
              <a:t>mprove their learning</a:t>
            </a:r>
          </a:p>
          <a:p>
            <a:pPr algn="ctr">
              <a:lnSpc>
                <a:spcPts val="1740"/>
              </a:lnSpc>
            </a:pPr>
            <a:endParaRPr lang="en-IE" sz="1700" b="0" i="0" dirty="0">
              <a:solidFill>
                <a:srgbClr val="303030"/>
              </a:solidFill>
              <a:effectLst/>
              <a:latin typeface="Calibri" panose="020F0502020204030204" pitchFamily="34" charset="0"/>
              <a:cs typeface="Calibri" panose="020F0502020204030204" pitchFamily="34" charset="0"/>
            </a:endParaRPr>
          </a:p>
          <a:p>
            <a:pPr algn="l">
              <a:buFont typeface="Arial" panose="020B0604020202020204" pitchFamily="34" charset="0"/>
              <a:buChar char="•"/>
            </a:pPr>
            <a:r>
              <a:rPr lang="en-IE" sz="1700" b="1" i="0" dirty="0">
                <a:solidFill>
                  <a:srgbClr val="303030"/>
                </a:solidFill>
                <a:effectLst/>
                <a:latin typeface="Calibri" panose="020F0502020204030204" pitchFamily="34" charset="0"/>
                <a:cs typeface="Calibri" panose="020F0502020204030204" pitchFamily="34" charset="0"/>
              </a:rPr>
              <a:t> Read instructions and directions carefully </a:t>
            </a:r>
            <a:r>
              <a:rPr lang="en-IE" sz="1700" b="0" i="0" dirty="0">
                <a:solidFill>
                  <a:srgbClr val="303030"/>
                </a:solidFill>
                <a:effectLst/>
                <a:latin typeface="Calibri" panose="020F0502020204030204" pitchFamily="34" charset="0"/>
                <a:cs typeface="Calibri" panose="020F0502020204030204" pitchFamily="34" charset="0"/>
              </a:rPr>
              <a:t>and pay attention to the steps you take. </a:t>
            </a:r>
          </a:p>
          <a:p>
            <a:pPr algn="l">
              <a:buFont typeface="Arial" panose="020B0604020202020204" pitchFamily="34" charset="0"/>
              <a:buChar char="•"/>
            </a:pPr>
            <a:endParaRPr lang="en-IE" sz="1700" dirty="0">
              <a:solidFill>
                <a:srgbClr val="303030"/>
              </a:solidFill>
              <a:latin typeface="Calibri" panose="020F0502020204030204" pitchFamily="34" charset="0"/>
              <a:cs typeface="Calibri" panose="020F0502020204030204" pitchFamily="34" charset="0"/>
            </a:endParaRPr>
          </a:p>
          <a:p>
            <a:pPr algn="l">
              <a:buFont typeface="Arial" panose="020B0604020202020204" pitchFamily="34" charset="0"/>
              <a:buChar char="•"/>
            </a:pPr>
            <a:r>
              <a:rPr lang="en-IE" sz="1700" b="0" i="0" dirty="0">
                <a:solidFill>
                  <a:srgbClr val="303030"/>
                </a:solidFill>
                <a:effectLst/>
                <a:latin typeface="Calibri" panose="020F0502020204030204" pitchFamily="34" charset="0"/>
                <a:cs typeface="Calibri" panose="020F0502020204030204" pitchFamily="34" charset="0"/>
              </a:rPr>
              <a:t> Learn by </a:t>
            </a:r>
            <a:r>
              <a:rPr lang="en-IE" sz="1700" b="1" i="0" dirty="0">
                <a:solidFill>
                  <a:srgbClr val="303030"/>
                </a:solidFill>
                <a:effectLst/>
                <a:latin typeface="Calibri" panose="020F0502020204030204" pitchFamily="34" charset="0"/>
                <a:cs typeface="Calibri" panose="020F0502020204030204" pitchFamily="34" charset="0"/>
              </a:rPr>
              <a:t>‘doing’ </a:t>
            </a:r>
            <a:r>
              <a:rPr lang="en-IE" sz="1700" b="0" i="0" dirty="0">
                <a:solidFill>
                  <a:srgbClr val="303030"/>
                </a:solidFill>
                <a:effectLst/>
                <a:latin typeface="Calibri" panose="020F0502020204030204" pitchFamily="34" charset="0"/>
                <a:cs typeface="Calibri" panose="020F0502020204030204" pitchFamily="34" charset="0"/>
              </a:rPr>
              <a:t>with a </a:t>
            </a:r>
            <a:r>
              <a:rPr lang="en-IE" sz="1700" b="1" i="0" dirty="0">
                <a:solidFill>
                  <a:srgbClr val="303030"/>
                </a:solidFill>
                <a:effectLst/>
                <a:latin typeface="Calibri" panose="020F0502020204030204" pitchFamily="34" charset="0"/>
                <a:cs typeface="Calibri" panose="020F0502020204030204" pitchFamily="34" charset="0"/>
              </a:rPr>
              <a:t>trial-and-error approach</a:t>
            </a:r>
            <a:r>
              <a:rPr lang="en-IE" sz="1700" b="0" i="0" dirty="0">
                <a:solidFill>
                  <a:srgbClr val="303030"/>
                </a:solidFill>
                <a:effectLst/>
                <a:latin typeface="Calibri" panose="020F0502020204030204" pitchFamily="34" charset="0"/>
                <a:cs typeface="Calibri" panose="020F0502020204030204" pitchFamily="34" charset="0"/>
              </a:rPr>
              <a:t>.</a:t>
            </a:r>
          </a:p>
          <a:p>
            <a:pPr algn="l"/>
            <a:endParaRPr lang="en-IE" sz="1700" b="0" i="0" dirty="0">
              <a:solidFill>
                <a:srgbClr val="303030"/>
              </a:solidFill>
              <a:effectLst/>
              <a:latin typeface="Calibri" panose="020F0502020204030204" pitchFamily="34" charset="0"/>
              <a:cs typeface="Calibri" panose="020F0502020204030204" pitchFamily="34" charset="0"/>
            </a:endParaRPr>
          </a:p>
          <a:p>
            <a:pPr algn="l">
              <a:buFont typeface="Arial" panose="020B0604020202020204" pitchFamily="34" charset="0"/>
              <a:buChar char="•"/>
            </a:pPr>
            <a:r>
              <a:rPr lang="en-IE" sz="1700" b="1" i="0" dirty="0">
                <a:solidFill>
                  <a:srgbClr val="303030"/>
                </a:solidFill>
                <a:effectLst/>
                <a:latin typeface="Calibri" panose="020F0502020204030204" pitchFamily="34" charset="0"/>
                <a:cs typeface="Calibri" panose="020F0502020204030204" pitchFamily="34" charset="0"/>
              </a:rPr>
              <a:t> Avoid procrastination </a:t>
            </a:r>
            <a:r>
              <a:rPr lang="en-IE" sz="1700" b="0" i="0" dirty="0">
                <a:solidFill>
                  <a:srgbClr val="303030"/>
                </a:solidFill>
                <a:effectLst/>
                <a:latin typeface="Calibri" panose="020F0502020204030204" pitchFamily="34" charset="0"/>
                <a:cs typeface="Calibri" panose="020F0502020204030204" pitchFamily="34" charset="0"/>
              </a:rPr>
              <a:t>and distractions. Always </a:t>
            </a:r>
            <a:r>
              <a:rPr lang="en-IE" sz="1700" b="1" i="0" dirty="0">
                <a:solidFill>
                  <a:srgbClr val="303030"/>
                </a:solidFill>
                <a:effectLst/>
                <a:latin typeface="Calibri" panose="020F0502020204030204" pitchFamily="34" charset="0"/>
                <a:cs typeface="Calibri" panose="020F0502020204030204" pitchFamily="34" charset="0"/>
              </a:rPr>
              <a:t>try to focus on the task at hand!</a:t>
            </a:r>
          </a:p>
          <a:p>
            <a:pPr algn="l"/>
            <a:endParaRPr lang="en-IE" sz="1700" b="0" i="0" dirty="0">
              <a:solidFill>
                <a:srgbClr val="303030"/>
              </a:solidFill>
              <a:effectLst/>
              <a:latin typeface="Calibri" panose="020F0502020204030204" pitchFamily="34" charset="0"/>
              <a:cs typeface="Calibri" panose="020F0502020204030204" pitchFamily="34" charset="0"/>
            </a:endParaRPr>
          </a:p>
          <a:p>
            <a:pPr algn="l"/>
            <a:endParaRPr lang="en-IE" sz="1700" b="0" i="0" dirty="0">
              <a:solidFill>
                <a:srgbClr val="303030"/>
              </a:solidFill>
              <a:effectLst/>
              <a:latin typeface="Calibri" panose="020F0502020204030204" pitchFamily="34" charset="0"/>
              <a:cs typeface="Calibri" panose="020F0502020204030204" pitchFamily="34" charset="0"/>
            </a:endParaRPr>
          </a:p>
        </p:txBody>
      </p:sp>
      <p:cxnSp>
        <p:nvCxnSpPr>
          <p:cNvPr id="8" name="Straight Connector 7">
            <a:extLst>
              <a:ext uri="{FF2B5EF4-FFF2-40B4-BE49-F238E27FC236}">
                <a16:creationId xmlns:a16="http://schemas.microsoft.com/office/drawing/2014/main" id="{6743F3E7-D4F7-F387-1558-E92825F3FD6C}"/>
              </a:ext>
            </a:extLst>
          </p:cNvPr>
          <p:cNvCxnSpPr>
            <a:cxnSpLocks/>
          </p:cNvCxnSpPr>
          <p:nvPr/>
        </p:nvCxnSpPr>
        <p:spPr>
          <a:xfrm>
            <a:off x="6096000" y="421834"/>
            <a:ext cx="0" cy="5678785"/>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10" name="Picture 2" descr="1+ Free Risk Taker &amp; Opportunity Images - Pixabay">
            <a:extLst>
              <a:ext uri="{FF2B5EF4-FFF2-40B4-BE49-F238E27FC236}">
                <a16:creationId xmlns:a16="http://schemas.microsoft.com/office/drawing/2014/main" id="{73E6D0B9-3399-1C73-03FB-1DA8CC5CA3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65151" y="506995"/>
            <a:ext cx="2889762" cy="20408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7876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 calcmode="lin" valueType="num">
                                      <p:cBhvr additive="base">
                                        <p:cTn id="13"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 calcmode="lin" valueType="num">
                                      <p:cBhvr additive="base">
                                        <p:cTn id="19"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6" end="6"/>
                                            </p:txEl>
                                          </p:spTgt>
                                        </p:tgtEl>
                                        <p:attrNameLst>
                                          <p:attrName>style.visibility</p:attrName>
                                        </p:attrNameLst>
                                      </p:cBhvr>
                                      <p:to>
                                        <p:strVal val="visible"/>
                                      </p:to>
                                    </p:set>
                                    <p:anim calcmode="lin" valueType="num">
                                      <p:cBhvr additive="base">
                                        <p:cTn id="25"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AFCD3B1-9464-D9A8-FCB2-FFEA8BE15C65}"/>
              </a:ext>
            </a:extLst>
          </p:cNvPr>
          <p:cNvSpPr txBox="1"/>
          <p:nvPr/>
        </p:nvSpPr>
        <p:spPr>
          <a:xfrm>
            <a:off x="212477" y="927535"/>
            <a:ext cx="5595787" cy="523220"/>
          </a:xfrm>
          <a:prstGeom prst="rect">
            <a:avLst/>
          </a:prstGeom>
          <a:noFill/>
        </p:spPr>
        <p:txBody>
          <a:bodyPr wrap="square">
            <a:spAutoFit/>
          </a:bodyPr>
          <a:lstStyle/>
          <a:p>
            <a:pPr algn="ctr"/>
            <a:r>
              <a:rPr lang="en-IE" sz="2800" b="1" dirty="0">
                <a:solidFill>
                  <a:srgbClr val="3C88CB"/>
                </a:solidFill>
                <a:latin typeface="Calibri" panose="020F0502020204030204" pitchFamily="34" charset="0"/>
                <a:cs typeface="Calibri" panose="020F0502020204030204" pitchFamily="34" charset="0"/>
              </a:rPr>
              <a:t>Reflective Learners</a:t>
            </a:r>
            <a:endParaRPr lang="en-IE" sz="2800" b="1" i="0" dirty="0">
              <a:solidFill>
                <a:srgbClr val="3C88CB"/>
              </a:solidFill>
              <a:effectLst/>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1A35CE7B-015F-5B8F-0EBF-617B19A0141E}"/>
              </a:ext>
            </a:extLst>
          </p:cNvPr>
          <p:cNvSpPr txBox="1"/>
          <p:nvPr/>
        </p:nvSpPr>
        <p:spPr>
          <a:xfrm>
            <a:off x="344034" y="1652371"/>
            <a:ext cx="5464230" cy="4278094"/>
          </a:xfrm>
          <a:prstGeom prst="rect">
            <a:avLst/>
          </a:prstGeom>
          <a:noFill/>
        </p:spPr>
        <p:txBody>
          <a:bodyPr wrap="square" rtlCol="0">
            <a:spAutoFit/>
          </a:bodyPr>
          <a:lstStyle/>
          <a:p>
            <a:pPr marL="285750" indent="-285750">
              <a:buFont typeface="Arial" panose="020B0604020202020204" pitchFamily="34" charset="0"/>
              <a:buChar char="•"/>
            </a:pPr>
            <a:r>
              <a:rPr lang="en-IE" sz="1700" b="0" i="0" dirty="0">
                <a:solidFill>
                  <a:srgbClr val="303030"/>
                </a:solidFill>
                <a:effectLst/>
                <a:latin typeface="Calibri" panose="020F0502020204030204" pitchFamily="34" charset="0"/>
                <a:cs typeface="Calibri" panose="020F0502020204030204" pitchFamily="34" charset="0"/>
              </a:rPr>
              <a:t>Reflective learners </a:t>
            </a:r>
            <a:r>
              <a:rPr lang="en-IE" sz="1700" b="1" i="0" dirty="0">
                <a:solidFill>
                  <a:srgbClr val="303030"/>
                </a:solidFill>
                <a:effectLst/>
                <a:latin typeface="Calibri" panose="020F0502020204030204" pitchFamily="34" charset="0"/>
                <a:cs typeface="Calibri" panose="020F0502020204030204" pitchFamily="34" charset="0"/>
              </a:rPr>
              <a:t>learn by observing and thinking</a:t>
            </a:r>
            <a:r>
              <a:rPr lang="en-IE" sz="1700" b="0" i="0" dirty="0">
                <a:solidFill>
                  <a:srgbClr val="303030"/>
                </a:solidFill>
                <a:effectLst/>
                <a:latin typeface="Calibri" panose="020F0502020204030204" pitchFamily="34" charset="0"/>
                <a:cs typeface="Calibri" panose="020F0502020204030204" pitchFamily="34" charset="0"/>
              </a:rPr>
              <a:t> about what happened. They tend to be </a:t>
            </a:r>
            <a:r>
              <a:rPr lang="en-IE" sz="1700" b="1" i="0" dirty="0">
                <a:solidFill>
                  <a:srgbClr val="303030"/>
                </a:solidFill>
                <a:effectLst/>
                <a:latin typeface="Calibri" panose="020F0502020204030204" pitchFamily="34" charset="0"/>
                <a:cs typeface="Calibri" panose="020F0502020204030204" pitchFamily="34" charset="0"/>
              </a:rPr>
              <a:t>cautious and thoughtful</a:t>
            </a:r>
            <a:r>
              <a:rPr lang="en-IE" sz="1700" b="0" i="0" dirty="0">
                <a:solidFill>
                  <a:srgbClr val="303030"/>
                </a:solidFill>
                <a:effectLst/>
                <a:latin typeface="Calibri" panose="020F0502020204030204" pitchFamily="34" charset="0"/>
                <a:cs typeface="Calibri" panose="020F0502020204030204" pitchFamily="34" charset="0"/>
              </a:rPr>
              <a:t>.</a:t>
            </a:r>
          </a:p>
          <a:p>
            <a:pPr marL="285750" indent="-285750" algn="l">
              <a:buFont typeface="Arial" panose="020B0604020202020204" pitchFamily="34" charset="0"/>
              <a:buChar char="•"/>
            </a:pPr>
            <a:endParaRPr lang="en-IE" sz="1700" dirty="0">
              <a:solidFill>
                <a:srgbClr val="303030"/>
              </a:solidFill>
              <a:latin typeface="Calibri" panose="020F0502020204030204" pitchFamily="34" charset="0"/>
              <a:cs typeface="Calibri" panose="020F0502020204030204" pitchFamily="34" charset="0"/>
            </a:endParaRPr>
          </a:p>
          <a:p>
            <a:pPr marL="285750" indent="-285750" algn="l">
              <a:buFont typeface="Arial" panose="020B0604020202020204" pitchFamily="34" charset="0"/>
              <a:buChar char="•"/>
            </a:pPr>
            <a:r>
              <a:rPr lang="en-IE" sz="1700" b="0" i="0" dirty="0">
                <a:solidFill>
                  <a:srgbClr val="303030"/>
                </a:solidFill>
                <a:effectLst/>
                <a:latin typeface="Calibri" panose="020F0502020204030204" pitchFamily="34" charset="0"/>
                <a:cs typeface="Calibri" panose="020F0502020204030204" pitchFamily="34" charset="0"/>
              </a:rPr>
              <a:t>They like to </a:t>
            </a:r>
            <a:r>
              <a:rPr lang="en-IE" sz="1700" b="1" i="0" dirty="0">
                <a:solidFill>
                  <a:srgbClr val="303030"/>
                </a:solidFill>
                <a:effectLst/>
                <a:latin typeface="Calibri" panose="020F0502020204030204" pitchFamily="34" charset="0"/>
                <a:cs typeface="Calibri" panose="020F0502020204030204" pitchFamily="34" charset="0"/>
              </a:rPr>
              <a:t>consider all the possible angles </a:t>
            </a:r>
            <a:r>
              <a:rPr lang="en-IE" sz="1700" b="0" i="0" dirty="0">
                <a:solidFill>
                  <a:srgbClr val="303030"/>
                </a:solidFill>
                <a:effectLst/>
                <a:latin typeface="Calibri" panose="020F0502020204030204" pitchFamily="34" charset="0"/>
                <a:cs typeface="Calibri" panose="020F0502020204030204" pitchFamily="34" charset="0"/>
              </a:rPr>
              <a:t>and personal implications before coming to a </a:t>
            </a:r>
            <a:r>
              <a:rPr lang="en-IE" sz="1700" b="1" i="0" dirty="0">
                <a:solidFill>
                  <a:srgbClr val="303030"/>
                </a:solidFill>
                <a:effectLst/>
                <a:latin typeface="Calibri" panose="020F0502020204030204" pitchFamily="34" charset="0"/>
                <a:cs typeface="Calibri" panose="020F0502020204030204" pitchFamily="34" charset="0"/>
              </a:rPr>
              <a:t>considered opinion</a:t>
            </a:r>
            <a:r>
              <a:rPr lang="en-IE" sz="1700" b="0" i="0" dirty="0">
                <a:solidFill>
                  <a:srgbClr val="303030"/>
                </a:solidFill>
                <a:effectLst/>
                <a:latin typeface="Calibri" panose="020F0502020204030204" pitchFamily="34" charset="0"/>
                <a:cs typeface="Calibri" panose="020F0502020204030204" pitchFamily="34" charset="0"/>
              </a:rPr>
              <a:t>..</a:t>
            </a:r>
          </a:p>
          <a:p>
            <a:pPr marL="285750" indent="-285750" algn="l">
              <a:buFont typeface="Arial" panose="020B0604020202020204" pitchFamily="34" charset="0"/>
              <a:buChar char="•"/>
            </a:pPr>
            <a:endParaRPr lang="en-IE" sz="1700" dirty="0">
              <a:solidFill>
                <a:srgbClr val="303030"/>
              </a:solidFill>
              <a:latin typeface="Calibri" panose="020F0502020204030204" pitchFamily="34" charset="0"/>
              <a:cs typeface="Calibri" panose="020F0502020204030204" pitchFamily="34" charset="0"/>
            </a:endParaRPr>
          </a:p>
          <a:p>
            <a:pPr marL="285750" indent="-285750" algn="l">
              <a:buFont typeface="Arial" panose="020B0604020202020204" pitchFamily="34" charset="0"/>
              <a:buChar char="•"/>
            </a:pPr>
            <a:r>
              <a:rPr lang="en-IE" sz="1700" b="0" i="0" dirty="0">
                <a:solidFill>
                  <a:srgbClr val="303030"/>
                </a:solidFill>
                <a:effectLst/>
                <a:latin typeface="Calibri" panose="020F0502020204030204" pitchFamily="34" charset="0"/>
                <a:cs typeface="Calibri" panose="020F0502020204030204" pitchFamily="34" charset="0"/>
              </a:rPr>
              <a:t>They </a:t>
            </a:r>
            <a:r>
              <a:rPr lang="en-IE" sz="1700" b="1" i="0" dirty="0">
                <a:solidFill>
                  <a:srgbClr val="303030"/>
                </a:solidFill>
                <a:effectLst/>
                <a:latin typeface="Calibri" panose="020F0502020204030204" pitchFamily="34" charset="0"/>
                <a:cs typeface="Calibri" panose="020F0502020204030204" pitchFamily="34" charset="0"/>
              </a:rPr>
              <a:t>value relationships</a:t>
            </a:r>
            <a:r>
              <a:rPr lang="en-IE" sz="1700" b="0" i="0" dirty="0">
                <a:solidFill>
                  <a:srgbClr val="303030"/>
                </a:solidFill>
                <a:effectLst/>
                <a:latin typeface="Calibri" panose="020F0502020204030204" pitchFamily="34" charset="0"/>
                <a:cs typeface="Calibri" panose="020F0502020204030204" pitchFamily="34" charset="0"/>
              </a:rPr>
              <a:t> above all and learn best in a friendly environment. They have a </a:t>
            </a:r>
            <a:r>
              <a:rPr lang="en-IE" sz="1700" b="1" i="0" dirty="0">
                <a:solidFill>
                  <a:srgbClr val="303030"/>
                </a:solidFill>
                <a:effectLst/>
                <a:latin typeface="Calibri" panose="020F0502020204030204" pitchFamily="34" charset="0"/>
                <a:cs typeface="Calibri" panose="020F0502020204030204" pitchFamily="34" charset="0"/>
              </a:rPr>
              <a:t>talent for understanding human nature.</a:t>
            </a:r>
            <a:r>
              <a:rPr lang="en-IE" sz="1700" b="0" i="0" dirty="0">
                <a:solidFill>
                  <a:srgbClr val="303030"/>
                </a:solidFill>
                <a:effectLst/>
                <a:latin typeface="Calibri" panose="020F0502020204030204" pitchFamily="34" charset="0"/>
                <a:cs typeface="Calibri" panose="020F0502020204030204" pitchFamily="34" charset="0"/>
              </a:rPr>
              <a:t> </a:t>
            </a:r>
          </a:p>
          <a:p>
            <a:pPr marL="285750" indent="-285750" algn="l">
              <a:buFont typeface="Arial" panose="020B0604020202020204" pitchFamily="34" charset="0"/>
              <a:buChar char="•"/>
            </a:pPr>
            <a:endParaRPr lang="en-IE" sz="1700" dirty="0">
              <a:solidFill>
                <a:srgbClr val="303030"/>
              </a:solidFill>
              <a:latin typeface="Calibri" panose="020F0502020204030204" pitchFamily="34" charset="0"/>
              <a:cs typeface="Calibri" panose="020F0502020204030204" pitchFamily="34" charset="0"/>
            </a:endParaRPr>
          </a:p>
          <a:p>
            <a:pPr marL="285750" indent="-285750" algn="l">
              <a:buFont typeface="Arial" panose="020B0604020202020204" pitchFamily="34" charset="0"/>
              <a:buChar char="•"/>
            </a:pPr>
            <a:r>
              <a:rPr lang="en-IE" sz="1700" dirty="0">
                <a:solidFill>
                  <a:srgbClr val="303030"/>
                </a:solidFill>
                <a:latin typeface="Calibri" panose="020F0502020204030204" pitchFamily="34" charset="0"/>
                <a:cs typeface="Calibri" panose="020F0502020204030204" pitchFamily="34" charset="0"/>
              </a:rPr>
              <a:t>Reflective learners </a:t>
            </a:r>
            <a:r>
              <a:rPr lang="en-IE" sz="1700" b="1" dirty="0">
                <a:solidFill>
                  <a:srgbClr val="303030"/>
                </a:solidFill>
                <a:latin typeface="Calibri" panose="020F0502020204030204" pitchFamily="34" charset="0"/>
                <a:cs typeface="Calibri" panose="020F0502020204030204" pitchFamily="34" charset="0"/>
              </a:rPr>
              <a:t>can h</a:t>
            </a:r>
            <a:r>
              <a:rPr lang="en-IE" sz="1700" b="1" i="0" dirty="0">
                <a:solidFill>
                  <a:srgbClr val="303030"/>
                </a:solidFill>
                <a:effectLst/>
                <a:latin typeface="Calibri" panose="020F0502020204030204" pitchFamily="34" charset="0"/>
                <a:cs typeface="Calibri" panose="020F0502020204030204" pitchFamily="34" charset="0"/>
              </a:rPr>
              <a:t>ave </a:t>
            </a:r>
            <a:r>
              <a:rPr lang="en-IE" sz="1700" b="1" dirty="0">
                <a:solidFill>
                  <a:srgbClr val="303030"/>
                </a:solidFill>
                <a:latin typeface="Calibri" panose="020F0502020204030204" pitchFamily="34" charset="0"/>
                <a:cs typeface="Calibri" panose="020F0502020204030204" pitchFamily="34" charset="0"/>
              </a:rPr>
              <a:t>d</a:t>
            </a:r>
            <a:r>
              <a:rPr lang="en-IE" sz="1700" b="1" i="0" dirty="0">
                <a:solidFill>
                  <a:srgbClr val="303030"/>
                </a:solidFill>
                <a:effectLst/>
                <a:latin typeface="Calibri" panose="020F0502020204030204" pitchFamily="34" charset="0"/>
                <a:cs typeface="Calibri" panose="020F0502020204030204" pitchFamily="34" charset="0"/>
              </a:rPr>
              <a:t>ifficulty with</a:t>
            </a:r>
            <a:r>
              <a:rPr lang="en-IE" sz="1700" b="1" dirty="0">
                <a:solidFill>
                  <a:srgbClr val="303030"/>
                </a:solidFill>
                <a:latin typeface="Calibri" panose="020F0502020204030204" pitchFamily="34" charset="0"/>
                <a:cs typeface="Calibri" panose="020F0502020204030204" pitchFamily="34" charset="0"/>
              </a:rPr>
              <a:t> r</a:t>
            </a:r>
            <a:r>
              <a:rPr lang="en-IE" sz="1700" b="1" i="0" dirty="0">
                <a:solidFill>
                  <a:srgbClr val="303030"/>
                </a:solidFill>
                <a:effectLst/>
                <a:latin typeface="Calibri" panose="020F0502020204030204" pitchFamily="34" charset="0"/>
                <a:cs typeface="Calibri" panose="020F0502020204030204" pitchFamily="34" charset="0"/>
              </a:rPr>
              <a:t>emembering precise details and facts</a:t>
            </a:r>
            <a:r>
              <a:rPr lang="en-IE" sz="1700" b="0" i="0" dirty="0">
                <a:solidFill>
                  <a:srgbClr val="303030"/>
                </a:solidFill>
                <a:effectLst/>
                <a:latin typeface="Calibri" panose="020F0502020204030204" pitchFamily="34" charset="0"/>
                <a:cs typeface="Calibri" panose="020F0502020204030204" pitchFamily="34" charset="0"/>
              </a:rPr>
              <a:t>. They </a:t>
            </a:r>
            <a:r>
              <a:rPr lang="en-IE" sz="1700" b="1" i="0" dirty="0">
                <a:solidFill>
                  <a:srgbClr val="303030"/>
                </a:solidFill>
                <a:effectLst/>
                <a:latin typeface="Calibri" panose="020F0502020204030204" pitchFamily="34" charset="0"/>
                <a:cs typeface="Calibri" panose="020F0502020204030204" pitchFamily="34" charset="0"/>
              </a:rPr>
              <a:t>tend not to take the lead </a:t>
            </a:r>
            <a:r>
              <a:rPr lang="en-IE" sz="1700" b="0" i="0" dirty="0">
                <a:solidFill>
                  <a:srgbClr val="303030"/>
                </a:solidFill>
                <a:effectLst/>
                <a:latin typeface="Calibri" panose="020F0502020204030204" pitchFamily="34" charset="0"/>
                <a:cs typeface="Calibri" panose="020F0502020204030204" pitchFamily="34" charset="0"/>
              </a:rPr>
              <a:t>in a group, while timekeeping can also be an issue.</a:t>
            </a:r>
          </a:p>
        </p:txBody>
      </p:sp>
      <p:sp>
        <p:nvSpPr>
          <p:cNvPr id="7" name="TextBox 6">
            <a:extLst>
              <a:ext uri="{FF2B5EF4-FFF2-40B4-BE49-F238E27FC236}">
                <a16:creationId xmlns:a16="http://schemas.microsoft.com/office/drawing/2014/main" id="{4BB24A1D-FBC4-1C8A-A31D-787EF9757F18}"/>
              </a:ext>
            </a:extLst>
          </p:cNvPr>
          <p:cNvSpPr txBox="1"/>
          <p:nvPr/>
        </p:nvSpPr>
        <p:spPr>
          <a:xfrm>
            <a:off x="6804964" y="3429000"/>
            <a:ext cx="4888752" cy="2711512"/>
          </a:xfrm>
          <a:prstGeom prst="rect">
            <a:avLst/>
          </a:prstGeom>
          <a:noFill/>
        </p:spPr>
        <p:txBody>
          <a:bodyPr wrap="square" rtlCol="0">
            <a:spAutoFit/>
          </a:bodyPr>
          <a:lstStyle/>
          <a:p>
            <a:pPr algn="ctr">
              <a:lnSpc>
                <a:spcPts val="1740"/>
              </a:lnSpc>
            </a:pPr>
            <a:r>
              <a:rPr lang="en-IE" sz="1700" b="1" dirty="0">
                <a:solidFill>
                  <a:schemeClr val="accent1"/>
                </a:solidFill>
                <a:latin typeface="Calibri" panose="020F0502020204030204" pitchFamily="34" charset="0"/>
                <a:cs typeface="Calibri" panose="020F0502020204030204" pitchFamily="34" charset="0"/>
              </a:rPr>
              <a:t>How Reflective Learners can i</a:t>
            </a:r>
            <a:r>
              <a:rPr lang="en-IE" sz="1700" b="1" i="0" dirty="0">
                <a:solidFill>
                  <a:schemeClr val="accent1"/>
                </a:solidFill>
                <a:effectLst/>
                <a:latin typeface="Calibri" panose="020F0502020204030204" pitchFamily="34" charset="0"/>
                <a:cs typeface="Calibri" panose="020F0502020204030204" pitchFamily="34" charset="0"/>
              </a:rPr>
              <a:t>mprove their learning</a:t>
            </a:r>
            <a:endParaRPr lang="en-IE" sz="1700" b="0" i="0" dirty="0">
              <a:solidFill>
                <a:schemeClr val="accent1"/>
              </a:solidFill>
              <a:effectLst/>
              <a:latin typeface="Calibri" panose="020F0502020204030204" pitchFamily="34" charset="0"/>
              <a:cs typeface="Calibri" panose="020F0502020204030204" pitchFamily="34" charset="0"/>
            </a:endParaRPr>
          </a:p>
          <a:p>
            <a:pPr algn="l">
              <a:lnSpc>
                <a:spcPts val="1740"/>
              </a:lnSpc>
              <a:buFont typeface="Arial" panose="020B0604020202020204" pitchFamily="34" charset="0"/>
              <a:buChar char="•"/>
            </a:pPr>
            <a:endParaRPr lang="en-IE" sz="1700" b="0" i="0" dirty="0">
              <a:solidFill>
                <a:srgbClr val="303030"/>
              </a:solidFill>
              <a:effectLst/>
              <a:latin typeface="Calibri" panose="020F0502020204030204" pitchFamily="34" charset="0"/>
              <a:cs typeface="Calibri" panose="020F0502020204030204" pitchFamily="34" charset="0"/>
            </a:endParaRPr>
          </a:p>
          <a:p>
            <a:pPr algn="l">
              <a:lnSpc>
                <a:spcPts val="1740"/>
              </a:lnSpc>
              <a:buFont typeface="Arial" panose="020B0604020202020204" pitchFamily="34" charset="0"/>
              <a:buChar char="•"/>
            </a:pPr>
            <a:r>
              <a:rPr lang="en-IE" sz="1700" dirty="0">
                <a:solidFill>
                  <a:srgbClr val="303030"/>
                </a:solidFill>
                <a:latin typeface="Calibri" panose="020F0502020204030204" pitchFamily="34" charset="0"/>
                <a:cs typeface="Calibri" panose="020F0502020204030204" pitchFamily="34" charset="0"/>
              </a:rPr>
              <a:t> </a:t>
            </a:r>
            <a:r>
              <a:rPr lang="en-IE" sz="1700" b="1" dirty="0">
                <a:solidFill>
                  <a:srgbClr val="303030"/>
                </a:solidFill>
                <a:latin typeface="Calibri" panose="020F0502020204030204" pitchFamily="34" charset="0"/>
                <a:cs typeface="Calibri" panose="020F0502020204030204" pitchFamily="34" charset="0"/>
              </a:rPr>
              <a:t>S</a:t>
            </a:r>
            <a:r>
              <a:rPr lang="en-IE" sz="1700" b="1" i="0" dirty="0">
                <a:solidFill>
                  <a:srgbClr val="303030"/>
                </a:solidFill>
                <a:effectLst/>
                <a:latin typeface="Calibri" panose="020F0502020204030204" pitchFamily="34" charset="0"/>
                <a:cs typeface="Calibri" panose="020F0502020204030204" pitchFamily="34" charset="0"/>
              </a:rPr>
              <a:t>tudying in a group </a:t>
            </a:r>
            <a:r>
              <a:rPr lang="en-IE" sz="1700" b="0" i="0" dirty="0">
                <a:solidFill>
                  <a:srgbClr val="303030"/>
                </a:solidFill>
                <a:effectLst/>
                <a:latin typeface="Calibri" panose="020F0502020204030204" pitchFamily="34" charset="0"/>
                <a:cs typeface="Calibri" panose="020F0502020204030204" pitchFamily="34" charset="0"/>
              </a:rPr>
              <a:t>can help reflective learners.</a:t>
            </a:r>
          </a:p>
          <a:p>
            <a:pPr algn="l">
              <a:lnSpc>
                <a:spcPts val="1740"/>
              </a:lnSpc>
            </a:pPr>
            <a:endParaRPr lang="en-IE" sz="1700" b="0" i="0" dirty="0">
              <a:solidFill>
                <a:srgbClr val="303030"/>
              </a:solidFill>
              <a:effectLst/>
              <a:latin typeface="Calibri" panose="020F0502020204030204" pitchFamily="34" charset="0"/>
              <a:cs typeface="Calibri" panose="020F0502020204030204" pitchFamily="34" charset="0"/>
            </a:endParaRPr>
          </a:p>
          <a:p>
            <a:pPr algn="l">
              <a:lnSpc>
                <a:spcPts val="1740"/>
              </a:lnSpc>
              <a:buFont typeface="Arial" panose="020B0604020202020204" pitchFamily="34" charset="0"/>
              <a:buChar char="•"/>
            </a:pPr>
            <a:r>
              <a:rPr lang="en-IE" sz="1700" b="1" i="0" dirty="0">
                <a:solidFill>
                  <a:srgbClr val="303030"/>
                </a:solidFill>
                <a:effectLst/>
                <a:latin typeface="Calibri" panose="020F0502020204030204" pitchFamily="34" charset="0"/>
                <a:cs typeface="Calibri" panose="020F0502020204030204" pitchFamily="34" charset="0"/>
              </a:rPr>
              <a:t> Ask for feedback </a:t>
            </a:r>
            <a:r>
              <a:rPr lang="en-IE" sz="1700" b="0" i="0" dirty="0">
                <a:solidFill>
                  <a:srgbClr val="303030"/>
                </a:solidFill>
                <a:effectLst/>
                <a:latin typeface="Calibri" panose="020F0502020204030204" pitchFamily="34" charset="0"/>
                <a:cs typeface="Calibri" panose="020F0502020204030204" pitchFamily="34" charset="0"/>
              </a:rPr>
              <a:t>from teachers</a:t>
            </a:r>
            <a:r>
              <a:rPr lang="en-IE" sz="1700" dirty="0">
                <a:solidFill>
                  <a:srgbClr val="303030"/>
                </a:solidFill>
                <a:latin typeface="Calibri" panose="020F0502020204030204" pitchFamily="34" charset="0"/>
                <a:cs typeface="Calibri" panose="020F0502020204030204" pitchFamily="34" charset="0"/>
              </a:rPr>
              <a:t> </a:t>
            </a:r>
            <a:r>
              <a:rPr lang="en-IE" sz="1700" b="0" i="0" dirty="0">
                <a:solidFill>
                  <a:srgbClr val="303030"/>
                </a:solidFill>
                <a:effectLst/>
                <a:latin typeface="Calibri" panose="020F0502020204030204" pitchFamily="34" charset="0"/>
                <a:cs typeface="Calibri" panose="020F0502020204030204" pitchFamily="34" charset="0"/>
              </a:rPr>
              <a:t>and learn to </a:t>
            </a:r>
            <a:r>
              <a:rPr lang="en-IE" sz="1700" b="1" i="0" dirty="0">
                <a:solidFill>
                  <a:srgbClr val="303030"/>
                </a:solidFill>
                <a:effectLst/>
                <a:latin typeface="Calibri" panose="020F0502020204030204" pitchFamily="34" charset="0"/>
                <a:cs typeface="Calibri" panose="020F0502020204030204" pitchFamily="34" charset="0"/>
              </a:rPr>
              <a:t>accept constructive criticism</a:t>
            </a:r>
            <a:r>
              <a:rPr lang="en-IE" sz="1700" b="0" i="0" dirty="0">
                <a:solidFill>
                  <a:srgbClr val="303030"/>
                </a:solidFill>
                <a:effectLst/>
                <a:latin typeface="Calibri" panose="020F0502020204030204" pitchFamily="34" charset="0"/>
                <a:cs typeface="Calibri" panose="020F0502020204030204" pitchFamily="34" charset="0"/>
              </a:rPr>
              <a:t>.</a:t>
            </a:r>
          </a:p>
          <a:p>
            <a:pPr algn="l">
              <a:lnSpc>
                <a:spcPts val="1740"/>
              </a:lnSpc>
            </a:pPr>
            <a:endParaRPr lang="en-IE" sz="1700" b="0" i="0" dirty="0">
              <a:solidFill>
                <a:srgbClr val="303030"/>
              </a:solidFill>
              <a:effectLst/>
              <a:latin typeface="Calibri" panose="020F0502020204030204" pitchFamily="34" charset="0"/>
              <a:cs typeface="Calibri" panose="020F0502020204030204" pitchFamily="34" charset="0"/>
            </a:endParaRPr>
          </a:p>
          <a:p>
            <a:pPr algn="l">
              <a:lnSpc>
                <a:spcPts val="1740"/>
              </a:lnSpc>
              <a:buFont typeface="Arial" panose="020B0604020202020204" pitchFamily="34" charset="0"/>
              <a:buChar char="•"/>
            </a:pPr>
            <a:r>
              <a:rPr lang="en-IE" sz="1700" b="0" i="0" dirty="0">
                <a:solidFill>
                  <a:srgbClr val="303030"/>
                </a:solidFill>
                <a:effectLst/>
                <a:latin typeface="Calibri" panose="020F0502020204030204" pitchFamily="34" charset="0"/>
                <a:cs typeface="Calibri" panose="020F0502020204030204" pitchFamily="34" charset="0"/>
              </a:rPr>
              <a:t> Get into the habit of </a:t>
            </a:r>
            <a:r>
              <a:rPr lang="en-IE" sz="1700" b="1" i="0" dirty="0">
                <a:solidFill>
                  <a:srgbClr val="303030"/>
                </a:solidFill>
                <a:effectLst/>
                <a:latin typeface="Calibri" panose="020F0502020204030204" pitchFamily="34" charset="0"/>
                <a:cs typeface="Calibri" panose="020F0502020204030204" pitchFamily="34" charset="0"/>
              </a:rPr>
              <a:t>keeping a schedule </a:t>
            </a:r>
            <a:r>
              <a:rPr lang="en-IE" sz="1700" b="0" i="0" dirty="0">
                <a:solidFill>
                  <a:srgbClr val="303030"/>
                </a:solidFill>
                <a:effectLst/>
                <a:latin typeface="Calibri" panose="020F0502020204030204" pitchFamily="34" charset="0"/>
                <a:cs typeface="Calibri" panose="020F0502020204030204" pitchFamily="34" charset="0"/>
              </a:rPr>
              <a:t>and </a:t>
            </a:r>
            <a:r>
              <a:rPr lang="en-IE" sz="1700" b="1" i="0" dirty="0">
                <a:solidFill>
                  <a:srgbClr val="303030"/>
                </a:solidFill>
                <a:effectLst/>
                <a:latin typeface="Calibri" panose="020F0502020204030204" pitchFamily="34" charset="0"/>
                <a:cs typeface="Calibri" panose="020F0502020204030204" pitchFamily="34" charset="0"/>
              </a:rPr>
              <a:t>set goals </a:t>
            </a:r>
            <a:r>
              <a:rPr lang="en-IE" sz="1700" b="0" i="0" dirty="0">
                <a:solidFill>
                  <a:srgbClr val="303030"/>
                </a:solidFill>
                <a:effectLst/>
                <a:latin typeface="Calibri" panose="020F0502020204030204" pitchFamily="34" charset="0"/>
                <a:cs typeface="Calibri" panose="020F0502020204030204" pitchFamily="34" charset="0"/>
              </a:rPr>
              <a:t>for yourself.</a:t>
            </a:r>
          </a:p>
          <a:p>
            <a:pPr algn="l">
              <a:lnSpc>
                <a:spcPts val="1740"/>
              </a:lnSpc>
            </a:pPr>
            <a:endParaRPr lang="en-IE" sz="1700" b="0" i="0" dirty="0">
              <a:solidFill>
                <a:srgbClr val="303030"/>
              </a:solidFill>
              <a:effectLst/>
              <a:latin typeface="Calibri" panose="020F0502020204030204" pitchFamily="34" charset="0"/>
              <a:cs typeface="Calibri" panose="020F0502020204030204" pitchFamily="34" charset="0"/>
            </a:endParaRPr>
          </a:p>
          <a:p>
            <a:pPr algn="l">
              <a:lnSpc>
                <a:spcPts val="1740"/>
              </a:lnSpc>
              <a:buFont typeface="Arial" panose="020B0604020202020204" pitchFamily="34" charset="0"/>
              <a:buChar char="•"/>
            </a:pPr>
            <a:r>
              <a:rPr lang="en-IE" sz="1700" b="0" i="0" dirty="0">
                <a:solidFill>
                  <a:srgbClr val="303030"/>
                </a:solidFill>
                <a:effectLst/>
                <a:latin typeface="Calibri" panose="020F0502020204030204" pitchFamily="34" charset="0"/>
                <a:cs typeface="Calibri" panose="020F0502020204030204" pitchFamily="34" charset="0"/>
              </a:rPr>
              <a:t> Learn to </a:t>
            </a:r>
            <a:r>
              <a:rPr lang="en-IE" sz="1700" b="1" i="0" dirty="0">
                <a:solidFill>
                  <a:srgbClr val="303030"/>
                </a:solidFill>
                <a:effectLst/>
                <a:latin typeface="Calibri" panose="020F0502020204030204" pitchFamily="34" charset="0"/>
                <a:cs typeface="Calibri" panose="020F0502020204030204" pitchFamily="34" charset="0"/>
              </a:rPr>
              <a:t>be more objective </a:t>
            </a:r>
            <a:r>
              <a:rPr lang="en-IE" sz="1700" b="0" i="0" dirty="0">
                <a:solidFill>
                  <a:srgbClr val="303030"/>
                </a:solidFill>
                <a:effectLst/>
                <a:latin typeface="Calibri" panose="020F0502020204030204" pitchFamily="34" charset="0"/>
                <a:cs typeface="Calibri" panose="020F0502020204030204" pitchFamily="34" charset="0"/>
              </a:rPr>
              <a:t>– take your feelings and opinions out of your work when necessary.</a:t>
            </a:r>
          </a:p>
        </p:txBody>
      </p:sp>
      <p:cxnSp>
        <p:nvCxnSpPr>
          <p:cNvPr id="8" name="Straight Connector 7">
            <a:extLst>
              <a:ext uri="{FF2B5EF4-FFF2-40B4-BE49-F238E27FC236}">
                <a16:creationId xmlns:a16="http://schemas.microsoft.com/office/drawing/2014/main" id="{3ACDFD44-5067-C6C4-E590-063F9217D890}"/>
              </a:ext>
            </a:extLst>
          </p:cNvPr>
          <p:cNvCxnSpPr>
            <a:cxnSpLocks/>
          </p:cNvCxnSpPr>
          <p:nvPr/>
        </p:nvCxnSpPr>
        <p:spPr>
          <a:xfrm>
            <a:off x="6096000" y="485209"/>
            <a:ext cx="0" cy="5678785"/>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10" name="Picture 4" descr="idea, thinking, writing creative, solution, inspiration, business, card, board, informing, comfortable, paper, pen, note, pad, positive, home, american, relax, work, happy, lady, pensive, lifestyle, indoors, face, beautiful, modern, casual, sitting, female, confident, attractive, beauty, closeup, yellow, cartoon, human behavior, illustration, happiness, smile, sky, conversation">
            <a:extLst>
              <a:ext uri="{FF2B5EF4-FFF2-40B4-BE49-F238E27FC236}">
                <a16:creationId xmlns:a16="http://schemas.microsoft.com/office/drawing/2014/main" id="{6271CBB1-B0ED-C125-B912-7AFD0D51C91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7604" b="7132"/>
          <a:stretch/>
        </p:blipFill>
        <p:spPr bwMode="auto">
          <a:xfrm>
            <a:off x="7615384" y="717488"/>
            <a:ext cx="2737721" cy="23342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773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 calcmode="lin" valueType="num">
                                      <p:cBhvr additive="base">
                                        <p:cTn id="13"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 calcmode="lin" valueType="num">
                                      <p:cBhvr additive="base">
                                        <p:cTn id="19"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6" end="6"/>
                                            </p:txEl>
                                          </p:spTgt>
                                        </p:tgtEl>
                                        <p:attrNameLst>
                                          <p:attrName>style.visibility</p:attrName>
                                        </p:attrNameLst>
                                      </p:cBhvr>
                                      <p:to>
                                        <p:strVal val="visible"/>
                                      </p:to>
                                    </p:set>
                                    <p:anim calcmode="lin" valueType="num">
                                      <p:cBhvr additive="base">
                                        <p:cTn id="25"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13B6914-BF5E-FC88-61DF-DFE806D05B4C}"/>
              </a:ext>
            </a:extLst>
          </p:cNvPr>
          <p:cNvSpPr txBox="1"/>
          <p:nvPr/>
        </p:nvSpPr>
        <p:spPr>
          <a:xfrm>
            <a:off x="88146" y="929975"/>
            <a:ext cx="5595787" cy="523220"/>
          </a:xfrm>
          <a:prstGeom prst="rect">
            <a:avLst/>
          </a:prstGeom>
          <a:noFill/>
        </p:spPr>
        <p:txBody>
          <a:bodyPr wrap="square">
            <a:spAutoFit/>
          </a:bodyPr>
          <a:lstStyle/>
          <a:p>
            <a:pPr algn="ctr"/>
            <a:r>
              <a:rPr lang="en-IE" sz="2800" b="1" dirty="0">
                <a:solidFill>
                  <a:srgbClr val="3C88CB"/>
                </a:solidFill>
                <a:latin typeface="Calibri" panose="020F0502020204030204" pitchFamily="34" charset="0"/>
                <a:cs typeface="Calibri" panose="020F0502020204030204" pitchFamily="34" charset="0"/>
              </a:rPr>
              <a:t>Objective Learners</a:t>
            </a:r>
            <a:endParaRPr lang="en-IE" sz="2800" b="1" i="0" dirty="0">
              <a:solidFill>
                <a:srgbClr val="3C88CB"/>
              </a:solidFill>
              <a:effectLst/>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8F372859-DB72-1542-4806-3D8B19ED6D92}"/>
              </a:ext>
            </a:extLst>
          </p:cNvPr>
          <p:cNvSpPr txBox="1"/>
          <p:nvPr/>
        </p:nvSpPr>
        <p:spPr>
          <a:xfrm>
            <a:off x="208230" y="1649931"/>
            <a:ext cx="5475704" cy="3754874"/>
          </a:xfrm>
          <a:prstGeom prst="rect">
            <a:avLst/>
          </a:prstGeom>
          <a:noFill/>
        </p:spPr>
        <p:txBody>
          <a:bodyPr wrap="square" rtlCol="0">
            <a:spAutoFit/>
          </a:bodyPr>
          <a:lstStyle/>
          <a:p>
            <a:pPr marL="285750" indent="-285750" algn="l">
              <a:buFont typeface="Arial" panose="020B0604020202020204" pitchFamily="34" charset="0"/>
              <a:buChar char="•"/>
            </a:pPr>
            <a:r>
              <a:rPr lang="en-IE" sz="1700" b="0" i="0" dirty="0">
                <a:solidFill>
                  <a:srgbClr val="303030"/>
                </a:solidFill>
                <a:effectLst/>
                <a:latin typeface="Calibri" panose="020F0502020204030204" pitchFamily="34" charset="0"/>
                <a:cs typeface="Calibri" panose="020F0502020204030204" pitchFamily="34" charset="0"/>
              </a:rPr>
              <a:t>Objective learners </a:t>
            </a:r>
            <a:r>
              <a:rPr lang="en-IE" sz="1700" b="1" i="0" dirty="0">
                <a:solidFill>
                  <a:srgbClr val="303030"/>
                </a:solidFill>
                <a:effectLst/>
                <a:latin typeface="Calibri" panose="020F0502020204030204" pitchFamily="34" charset="0"/>
                <a:cs typeface="Calibri" panose="020F0502020204030204" pitchFamily="34" charset="0"/>
              </a:rPr>
              <a:t>like to understand the theory</a:t>
            </a:r>
            <a:r>
              <a:rPr lang="en-IE" sz="1700" b="0" i="0" dirty="0">
                <a:solidFill>
                  <a:srgbClr val="303030"/>
                </a:solidFill>
                <a:effectLst/>
                <a:latin typeface="Calibri" panose="020F0502020204030204" pitchFamily="34" charset="0"/>
                <a:cs typeface="Calibri" panose="020F0502020204030204" pitchFamily="34" charset="0"/>
              </a:rPr>
              <a:t> behind </a:t>
            </a:r>
            <a:r>
              <a:rPr lang="en-IE" sz="1700" dirty="0">
                <a:solidFill>
                  <a:srgbClr val="303030"/>
                </a:solidFill>
                <a:latin typeface="Calibri" panose="020F0502020204030204" pitchFamily="34" charset="0"/>
                <a:cs typeface="Calibri" panose="020F0502020204030204" pitchFamily="34" charset="0"/>
              </a:rPr>
              <a:t>why things are as they are</a:t>
            </a:r>
            <a:r>
              <a:rPr lang="en-IE" sz="1700" b="0" i="0" dirty="0">
                <a:solidFill>
                  <a:srgbClr val="303030"/>
                </a:solidFill>
                <a:effectLst/>
                <a:latin typeface="Calibri" panose="020F0502020204030204" pitchFamily="34" charset="0"/>
                <a:cs typeface="Calibri" panose="020F0502020204030204" pitchFamily="34" charset="0"/>
              </a:rPr>
              <a:t>. </a:t>
            </a:r>
          </a:p>
          <a:p>
            <a:pPr algn="l"/>
            <a:endParaRPr lang="en-IE" sz="1700" dirty="0">
              <a:solidFill>
                <a:srgbClr val="303030"/>
              </a:solidFill>
              <a:latin typeface="Calibri" panose="020F0502020204030204" pitchFamily="34" charset="0"/>
              <a:cs typeface="Calibri" panose="020F0502020204030204" pitchFamily="34" charset="0"/>
            </a:endParaRPr>
          </a:p>
          <a:p>
            <a:pPr marL="285750" indent="-285750" algn="l">
              <a:buFont typeface="Arial" panose="020B0604020202020204" pitchFamily="34" charset="0"/>
              <a:buChar char="•"/>
            </a:pPr>
            <a:r>
              <a:rPr lang="en-IE" sz="1700" b="0" i="0" dirty="0">
                <a:solidFill>
                  <a:srgbClr val="303030"/>
                </a:solidFill>
                <a:effectLst/>
                <a:latin typeface="Calibri" panose="020F0502020204030204" pitchFamily="34" charset="0"/>
                <a:cs typeface="Calibri" panose="020F0502020204030204" pitchFamily="34" charset="0"/>
              </a:rPr>
              <a:t>They </a:t>
            </a:r>
            <a:r>
              <a:rPr lang="en-IE" sz="1700" b="1" i="0" dirty="0">
                <a:solidFill>
                  <a:srgbClr val="303030"/>
                </a:solidFill>
                <a:effectLst/>
                <a:latin typeface="Calibri" panose="020F0502020204030204" pitchFamily="34" charset="0"/>
                <a:cs typeface="Calibri" panose="020F0502020204030204" pitchFamily="34" charset="0"/>
              </a:rPr>
              <a:t>like to analyse things</a:t>
            </a:r>
            <a:r>
              <a:rPr lang="en-IE" sz="1700" dirty="0">
                <a:solidFill>
                  <a:srgbClr val="303030"/>
                </a:solidFill>
                <a:latin typeface="Calibri" panose="020F0502020204030204" pitchFamily="34" charset="0"/>
                <a:cs typeface="Calibri" panose="020F0502020204030204" pitchFamily="34" charset="0"/>
              </a:rPr>
              <a:t> rather than have </a:t>
            </a:r>
            <a:r>
              <a:rPr lang="en-IE" sz="1700" b="0" i="0" dirty="0">
                <a:solidFill>
                  <a:srgbClr val="303030"/>
                </a:solidFill>
                <a:effectLst/>
                <a:latin typeface="Calibri" panose="020F0502020204030204" pitchFamily="34" charset="0"/>
                <a:cs typeface="Calibri" panose="020F0502020204030204" pitchFamily="34" charset="0"/>
              </a:rPr>
              <a:t>opinions that are based solely on personal views. They </a:t>
            </a:r>
            <a:r>
              <a:rPr lang="en-IE" sz="1700" b="1" i="0" dirty="0">
                <a:solidFill>
                  <a:srgbClr val="303030"/>
                </a:solidFill>
                <a:effectLst/>
                <a:latin typeface="Calibri" panose="020F0502020204030204" pitchFamily="34" charset="0"/>
                <a:cs typeface="Calibri" panose="020F0502020204030204" pitchFamily="34" charset="0"/>
              </a:rPr>
              <a:t>prefer research </a:t>
            </a:r>
            <a:r>
              <a:rPr lang="en-IE" sz="1700" b="0" i="0" dirty="0">
                <a:solidFill>
                  <a:srgbClr val="303030"/>
                </a:solidFill>
                <a:effectLst/>
                <a:latin typeface="Calibri" panose="020F0502020204030204" pitchFamily="34" charset="0"/>
                <a:cs typeface="Calibri" panose="020F0502020204030204" pitchFamily="34" charset="0"/>
              </a:rPr>
              <a:t>and like to organise the information.</a:t>
            </a:r>
          </a:p>
          <a:p>
            <a:pPr marL="285750" indent="-285750" algn="l">
              <a:buFont typeface="Arial" panose="020B0604020202020204" pitchFamily="34" charset="0"/>
              <a:buChar char="•"/>
            </a:pPr>
            <a:endParaRPr lang="en-IE" sz="1700" b="0" i="0" dirty="0">
              <a:solidFill>
                <a:srgbClr val="303030"/>
              </a:solidFill>
              <a:effectLst/>
              <a:latin typeface="Calibri" panose="020F0502020204030204" pitchFamily="34" charset="0"/>
              <a:cs typeface="Calibri" panose="020F0502020204030204" pitchFamily="34" charset="0"/>
            </a:endParaRPr>
          </a:p>
          <a:p>
            <a:pPr marL="285750" indent="-285750" algn="l">
              <a:buFont typeface="Arial" panose="020B0604020202020204" pitchFamily="34" charset="0"/>
              <a:buChar char="•"/>
            </a:pPr>
            <a:r>
              <a:rPr lang="en-IE" sz="1700" b="0" i="0" dirty="0">
                <a:solidFill>
                  <a:srgbClr val="303030"/>
                </a:solidFill>
                <a:effectLst/>
                <a:latin typeface="Calibri" panose="020F0502020204030204" pitchFamily="34" charset="0"/>
                <a:cs typeface="Calibri" panose="020F0502020204030204" pitchFamily="34" charset="0"/>
              </a:rPr>
              <a:t>Objective learners like to think problems through in a </a:t>
            </a:r>
            <a:r>
              <a:rPr lang="en-IE" sz="1700" b="1" i="0" dirty="0">
                <a:solidFill>
                  <a:srgbClr val="303030"/>
                </a:solidFill>
                <a:effectLst/>
                <a:latin typeface="Calibri" panose="020F0502020204030204" pitchFamily="34" charset="0"/>
                <a:cs typeface="Calibri" panose="020F0502020204030204" pitchFamily="34" charset="0"/>
              </a:rPr>
              <a:t>logical, step-by-step manner</a:t>
            </a:r>
            <a:r>
              <a:rPr lang="en-IE" sz="1700" b="0" i="0" dirty="0">
                <a:solidFill>
                  <a:srgbClr val="303030"/>
                </a:solidFill>
                <a:effectLst/>
                <a:latin typeface="Calibri" panose="020F0502020204030204" pitchFamily="34" charset="0"/>
                <a:cs typeface="Calibri" panose="020F0502020204030204" pitchFamily="34" charset="0"/>
              </a:rPr>
              <a:t>. They tend to </a:t>
            </a:r>
            <a:r>
              <a:rPr lang="en-IE" sz="1700" b="1" i="0" dirty="0">
                <a:solidFill>
                  <a:srgbClr val="303030"/>
                </a:solidFill>
                <a:effectLst/>
                <a:latin typeface="Calibri" panose="020F0502020204030204" pitchFamily="34" charset="0"/>
                <a:cs typeface="Calibri" panose="020F0502020204030204" pitchFamily="34" charset="0"/>
              </a:rPr>
              <a:t>choose their words carefully.</a:t>
            </a:r>
          </a:p>
          <a:p>
            <a:pPr marL="285750" indent="-285750" algn="l">
              <a:buFont typeface="Arial" panose="020B0604020202020204" pitchFamily="34" charset="0"/>
              <a:buChar char="•"/>
            </a:pPr>
            <a:endParaRPr lang="en-IE" sz="1700" dirty="0">
              <a:solidFill>
                <a:srgbClr val="303030"/>
              </a:solidFill>
              <a:latin typeface="Calibri" panose="020F0502020204030204" pitchFamily="34" charset="0"/>
              <a:cs typeface="Calibri" panose="020F0502020204030204" pitchFamily="34" charset="0"/>
            </a:endParaRPr>
          </a:p>
          <a:p>
            <a:pPr marL="285750" indent="-285750" algn="l">
              <a:buFont typeface="Arial" panose="020B0604020202020204" pitchFamily="34" charset="0"/>
              <a:buChar char="•"/>
            </a:pPr>
            <a:r>
              <a:rPr lang="en-IE" sz="1700" dirty="0">
                <a:solidFill>
                  <a:srgbClr val="303030"/>
                </a:solidFill>
                <a:latin typeface="Calibri" panose="020F0502020204030204" pitchFamily="34" charset="0"/>
                <a:cs typeface="Calibri" panose="020F0502020204030204" pitchFamily="34" charset="0"/>
              </a:rPr>
              <a:t>They tend not to make d</a:t>
            </a:r>
            <a:r>
              <a:rPr lang="en-IE" sz="1700" b="0" i="0" dirty="0">
                <a:solidFill>
                  <a:srgbClr val="303030"/>
                </a:solidFill>
                <a:effectLst/>
                <a:latin typeface="Calibri" panose="020F0502020204030204" pitchFamily="34" charset="0"/>
                <a:cs typeface="Calibri" panose="020F0502020204030204" pitchFamily="34" charset="0"/>
              </a:rPr>
              <a:t>ecisions until all of the pros, cons and facts are established</a:t>
            </a:r>
            <a:r>
              <a:rPr lang="en-IE" sz="1700" dirty="0">
                <a:solidFill>
                  <a:srgbClr val="303030"/>
                </a:solidFill>
                <a:latin typeface="Calibri" panose="020F0502020204030204" pitchFamily="34" charset="0"/>
                <a:cs typeface="Calibri" panose="020F0502020204030204" pitchFamily="34" charset="0"/>
              </a:rPr>
              <a:t> and</a:t>
            </a:r>
            <a:r>
              <a:rPr lang="en-IE" sz="1700" b="0" i="0" dirty="0">
                <a:solidFill>
                  <a:srgbClr val="303030"/>
                </a:solidFill>
                <a:effectLst/>
                <a:latin typeface="Calibri" panose="020F0502020204030204" pitchFamily="34" charset="0"/>
                <a:cs typeface="Calibri" panose="020F0502020204030204" pitchFamily="34" charset="0"/>
              </a:rPr>
              <a:t> </a:t>
            </a:r>
            <a:r>
              <a:rPr lang="en-IE" sz="1700" b="1" dirty="0">
                <a:solidFill>
                  <a:srgbClr val="303030"/>
                </a:solidFill>
                <a:latin typeface="Calibri" panose="020F0502020204030204" pitchFamily="34" charset="0"/>
                <a:cs typeface="Calibri" panose="020F0502020204030204" pitchFamily="34" charset="0"/>
              </a:rPr>
              <a:t>can h</a:t>
            </a:r>
            <a:r>
              <a:rPr lang="en-IE" sz="1700" b="1" i="0" dirty="0">
                <a:solidFill>
                  <a:srgbClr val="303030"/>
                </a:solidFill>
                <a:effectLst/>
                <a:latin typeface="Calibri" panose="020F0502020204030204" pitchFamily="34" charset="0"/>
                <a:cs typeface="Calibri" panose="020F0502020204030204" pitchFamily="34" charset="0"/>
              </a:rPr>
              <a:t>ave </a:t>
            </a:r>
            <a:r>
              <a:rPr lang="en-IE" sz="1700" b="1" dirty="0">
                <a:solidFill>
                  <a:srgbClr val="303030"/>
                </a:solidFill>
                <a:latin typeface="Calibri" panose="020F0502020204030204" pitchFamily="34" charset="0"/>
                <a:cs typeface="Calibri" panose="020F0502020204030204" pitchFamily="34" charset="0"/>
              </a:rPr>
              <a:t>d</a:t>
            </a:r>
            <a:r>
              <a:rPr lang="en-IE" sz="1700" b="1" i="0" dirty="0">
                <a:solidFill>
                  <a:srgbClr val="303030"/>
                </a:solidFill>
                <a:effectLst/>
                <a:latin typeface="Calibri" panose="020F0502020204030204" pitchFamily="34" charset="0"/>
                <a:cs typeface="Calibri" panose="020F0502020204030204" pitchFamily="34" charset="0"/>
              </a:rPr>
              <a:t>ifficulty with</a:t>
            </a:r>
            <a:r>
              <a:rPr lang="en-IE" sz="1700" b="1" dirty="0">
                <a:solidFill>
                  <a:srgbClr val="303030"/>
                </a:solidFill>
                <a:latin typeface="Calibri" panose="020F0502020204030204" pitchFamily="34" charset="0"/>
                <a:cs typeface="Calibri" panose="020F0502020204030204" pitchFamily="34" charset="0"/>
              </a:rPr>
              <a:t> making their minds up quickly</a:t>
            </a:r>
            <a:r>
              <a:rPr lang="en-IE" sz="1700" dirty="0">
                <a:solidFill>
                  <a:srgbClr val="303030"/>
                </a:solidFill>
                <a:latin typeface="Calibri" panose="020F0502020204030204" pitchFamily="34" charset="0"/>
                <a:cs typeface="Calibri" panose="020F0502020204030204" pitchFamily="34" charset="0"/>
              </a:rPr>
              <a:t>. </a:t>
            </a:r>
            <a:endParaRPr lang="en-IE" sz="1700" b="0" i="0" dirty="0">
              <a:solidFill>
                <a:srgbClr val="303030"/>
              </a:solidFill>
              <a:effectLst/>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068DCC5C-6B7B-449B-9D1F-FFBE37716CD9}"/>
              </a:ext>
            </a:extLst>
          </p:cNvPr>
          <p:cNvSpPr txBox="1"/>
          <p:nvPr/>
        </p:nvSpPr>
        <p:spPr>
          <a:xfrm>
            <a:off x="6508068" y="2834601"/>
            <a:ext cx="5094677" cy="3147528"/>
          </a:xfrm>
          <a:prstGeom prst="rect">
            <a:avLst/>
          </a:prstGeom>
          <a:noFill/>
        </p:spPr>
        <p:txBody>
          <a:bodyPr wrap="square" rtlCol="0">
            <a:spAutoFit/>
          </a:bodyPr>
          <a:lstStyle/>
          <a:p>
            <a:pPr algn="ctr">
              <a:lnSpc>
                <a:spcPts val="1740"/>
              </a:lnSpc>
            </a:pPr>
            <a:r>
              <a:rPr lang="en-IE" sz="1700" b="1" dirty="0">
                <a:solidFill>
                  <a:schemeClr val="accent1"/>
                </a:solidFill>
                <a:latin typeface="Calibri" panose="020F0502020204030204" pitchFamily="34" charset="0"/>
                <a:cs typeface="Calibri" panose="020F0502020204030204" pitchFamily="34" charset="0"/>
              </a:rPr>
              <a:t>How Objective Learners can i</a:t>
            </a:r>
            <a:r>
              <a:rPr lang="en-IE" sz="1700" b="1" i="0" dirty="0">
                <a:solidFill>
                  <a:schemeClr val="accent1"/>
                </a:solidFill>
                <a:effectLst/>
                <a:latin typeface="Calibri" panose="020F0502020204030204" pitchFamily="34" charset="0"/>
                <a:cs typeface="Calibri" panose="020F0502020204030204" pitchFamily="34" charset="0"/>
              </a:rPr>
              <a:t>mprove their learning</a:t>
            </a:r>
          </a:p>
          <a:p>
            <a:pPr algn="ctr">
              <a:lnSpc>
                <a:spcPts val="1740"/>
              </a:lnSpc>
            </a:pPr>
            <a:endParaRPr lang="en-IE" sz="1700" b="0" i="0" dirty="0">
              <a:solidFill>
                <a:srgbClr val="303030"/>
              </a:solidFill>
              <a:effectLst/>
              <a:latin typeface="Calibri" panose="020F0502020204030204" pitchFamily="34" charset="0"/>
              <a:cs typeface="Calibri" panose="020F0502020204030204" pitchFamily="34" charset="0"/>
            </a:endParaRPr>
          </a:p>
          <a:p>
            <a:pPr algn="l">
              <a:lnSpc>
                <a:spcPts val="1740"/>
              </a:lnSpc>
              <a:buFont typeface="Arial" panose="020B0604020202020204" pitchFamily="34" charset="0"/>
              <a:buChar char="•"/>
            </a:pPr>
            <a:r>
              <a:rPr lang="en-IE" sz="1700" b="0" i="0" dirty="0">
                <a:solidFill>
                  <a:srgbClr val="303030"/>
                </a:solidFill>
                <a:effectLst/>
                <a:latin typeface="Calibri" panose="020F0502020204030204" pitchFamily="34" charset="0"/>
                <a:cs typeface="Calibri" panose="020F0502020204030204" pitchFamily="34" charset="0"/>
              </a:rPr>
              <a:t> </a:t>
            </a:r>
            <a:r>
              <a:rPr lang="en-IE" sz="1700" b="1" i="0" dirty="0">
                <a:solidFill>
                  <a:srgbClr val="303030"/>
                </a:solidFill>
                <a:effectLst/>
                <a:latin typeface="Calibri" panose="020F0502020204030204" pitchFamily="34" charset="0"/>
                <a:cs typeface="Calibri" panose="020F0502020204030204" pitchFamily="34" charset="0"/>
              </a:rPr>
              <a:t>Become familiar with all the questions </a:t>
            </a:r>
            <a:r>
              <a:rPr lang="en-IE" sz="1700" b="0" i="0" dirty="0">
                <a:solidFill>
                  <a:srgbClr val="303030"/>
                </a:solidFill>
                <a:effectLst/>
                <a:latin typeface="Calibri" panose="020F0502020204030204" pitchFamily="34" charset="0"/>
                <a:cs typeface="Calibri" panose="020F0502020204030204" pitchFamily="34" charset="0"/>
              </a:rPr>
              <a:t>which might appear on an exam as dealing with surprises may be challenging.</a:t>
            </a:r>
          </a:p>
          <a:p>
            <a:pPr algn="l">
              <a:lnSpc>
                <a:spcPts val="1740"/>
              </a:lnSpc>
            </a:pPr>
            <a:endParaRPr lang="en-IE" sz="1700" b="0" i="0" dirty="0">
              <a:solidFill>
                <a:srgbClr val="303030"/>
              </a:solidFill>
              <a:effectLst/>
              <a:latin typeface="Calibri" panose="020F0502020204030204" pitchFamily="34" charset="0"/>
              <a:cs typeface="Calibri" panose="020F0502020204030204" pitchFamily="34" charset="0"/>
            </a:endParaRPr>
          </a:p>
          <a:p>
            <a:pPr algn="l">
              <a:lnSpc>
                <a:spcPts val="1740"/>
              </a:lnSpc>
              <a:buFont typeface="Arial" panose="020B0604020202020204" pitchFamily="34" charset="0"/>
              <a:buChar char="•"/>
            </a:pPr>
            <a:r>
              <a:rPr lang="en-IE" sz="1700" b="0" i="0" dirty="0">
                <a:solidFill>
                  <a:srgbClr val="303030"/>
                </a:solidFill>
                <a:effectLst/>
                <a:latin typeface="Calibri" panose="020F0502020204030204" pitchFamily="34" charset="0"/>
                <a:cs typeface="Calibri" panose="020F0502020204030204" pitchFamily="34" charset="0"/>
              </a:rPr>
              <a:t> </a:t>
            </a:r>
            <a:r>
              <a:rPr lang="en-IE" sz="1700" b="1" i="0" dirty="0">
                <a:solidFill>
                  <a:srgbClr val="303030"/>
                </a:solidFill>
                <a:effectLst/>
                <a:latin typeface="Calibri" panose="020F0502020204030204" pitchFamily="34" charset="0"/>
                <a:cs typeface="Calibri" panose="020F0502020204030204" pitchFamily="34" charset="0"/>
              </a:rPr>
              <a:t>Find a way to apply structure </a:t>
            </a:r>
            <a:r>
              <a:rPr lang="en-IE" sz="1700" b="0" i="0" dirty="0">
                <a:solidFill>
                  <a:srgbClr val="303030"/>
                </a:solidFill>
                <a:effectLst/>
                <a:latin typeface="Calibri" panose="020F0502020204030204" pitchFamily="34" charset="0"/>
                <a:cs typeface="Calibri" panose="020F0502020204030204" pitchFamily="34" charset="0"/>
              </a:rPr>
              <a:t>and </a:t>
            </a:r>
            <a:r>
              <a:rPr lang="en-IE" sz="1700" dirty="0">
                <a:solidFill>
                  <a:srgbClr val="303030"/>
                </a:solidFill>
                <a:latin typeface="Calibri" panose="020F0502020204030204" pitchFamily="34" charset="0"/>
                <a:cs typeface="Calibri" panose="020F0502020204030204" pitchFamily="34" charset="0"/>
              </a:rPr>
              <a:t>l</a:t>
            </a:r>
            <a:r>
              <a:rPr lang="en-IE" sz="1700" b="0" i="0" dirty="0">
                <a:solidFill>
                  <a:srgbClr val="303030"/>
                </a:solidFill>
                <a:effectLst/>
                <a:latin typeface="Calibri" panose="020F0502020204030204" pitchFamily="34" charset="0"/>
                <a:cs typeface="Calibri" panose="020F0502020204030204" pitchFamily="34" charset="0"/>
              </a:rPr>
              <a:t>ay out your arguments logically and concisely.</a:t>
            </a:r>
          </a:p>
          <a:p>
            <a:pPr algn="l">
              <a:lnSpc>
                <a:spcPts val="1740"/>
              </a:lnSpc>
            </a:pPr>
            <a:endParaRPr lang="en-IE" sz="1700" b="0" i="0" dirty="0">
              <a:solidFill>
                <a:srgbClr val="303030"/>
              </a:solidFill>
              <a:effectLst/>
              <a:latin typeface="Calibri" panose="020F0502020204030204" pitchFamily="34" charset="0"/>
              <a:cs typeface="Calibri" panose="020F0502020204030204" pitchFamily="34" charset="0"/>
            </a:endParaRPr>
          </a:p>
          <a:p>
            <a:pPr algn="l">
              <a:lnSpc>
                <a:spcPts val="1740"/>
              </a:lnSpc>
              <a:buFont typeface="Arial" panose="020B0604020202020204" pitchFamily="34" charset="0"/>
              <a:buChar char="•"/>
            </a:pPr>
            <a:r>
              <a:rPr lang="en-IE" sz="1700" b="0" i="0" dirty="0">
                <a:solidFill>
                  <a:srgbClr val="303030"/>
                </a:solidFill>
                <a:effectLst/>
                <a:latin typeface="Calibri" panose="020F0502020204030204" pitchFamily="34" charset="0"/>
                <a:cs typeface="Calibri" panose="020F0502020204030204" pitchFamily="34" charset="0"/>
              </a:rPr>
              <a:t> </a:t>
            </a:r>
            <a:r>
              <a:rPr lang="en-IE" sz="1700" b="1" i="0" dirty="0">
                <a:solidFill>
                  <a:srgbClr val="303030"/>
                </a:solidFill>
                <a:effectLst/>
                <a:latin typeface="Calibri" panose="020F0502020204030204" pitchFamily="34" charset="0"/>
                <a:cs typeface="Calibri" panose="020F0502020204030204" pitchFamily="34" charset="0"/>
              </a:rPr>
              <a:t>Find a balance </a:t>
            </a:r>
            <a:r>
              <a:rPr lang="en-IE" sz="1700" b="0" i="0" dirty="0">
                <a:solidFill>
                  <a:srgbClr val="303030"/>
                </a:solidFill>
                <a:effectLst/>
                <a:latin typeface="Calibri" panose="020F0502020204030204" pitchFamily="34" charset="0"/>
                <a:cs typeface="Calibri" panose="020F0502020204030204" pitchFamily="34" charset="0"/>
              </a:rPr>
              <a:t>between gathering information for a task, and actually doing the task.</a:t>
            </a:r>
          </a:p>
          <a:p>
            <a:pPr algn="l">
              <a:lnSpc>
                <a:spcPts val="1740"/>
              </a:lnSpc>
            </a:pPr>
            <a:endParaRPr lang="en-IE" sz="1700" b="0" i="0" dirty="0">
              <a:solidFill>
                <a:srgbClr val="303030"/>
              </a:solidFill>
              <a:effectLst/>
              <a:latin typeface="Calibri" panose="020F0502020204030204" pitchFamily="34" charset="0"/>
              <a:cs typeface="Calibri" panose="020F0502020204030204" pitchFamily="34" charset="0"/>
            </a:endParaRPr>
          </a:p>
          <a:p>
            <a:pPr algn="l">
              <a:lnSpc>
                <a:spcPts val="1740"/>
              </a:lnSpc>
              <a:buFont typeface="Arial" panose="020B0604020202020204" pitchFamily="34" charset="0"/>
              <a:buChar char="•"/>
            </a:pPr>
            <a:r>
              <a:rPr lang="en-IE" sz="1700" b="0" i="0" dirty="0">
                <a:solidFill>
                  <a:srgbClr val="303030"/>
                </a:solidFill>
                <a:effectLst/>
                <a:latin typeface="Calibri" panose="020F0502020204030204" pitchFamily="34" charset="0"/>
                <a:cs typeface="Calibri" panose="020F0502020204030204" pitchFamily="34" charset="0"/>
              </a:rPr>
              <a:t> Make sure you </a:t>
            </a:r>
            <a:r>
              <a:rPr lang="en-IE" sz="1700" b="1" i="0" dirty="0">
                <a:solidFill>
                  <a:srgbClr val="303030"/>
                </a:solidFill>
                <a:effectLst/>
                <a:latin typeface="Calibri" panose="020F0502020204030204" pitchFamily="34" charset="0"/>
                <a:cs typeface="Calibri" panose="020F0502020204030204" pitchFamily="34" charset="0"/>
              </a:rPr>
              <a:t>have routine work completed</a:t>
            </a:r>
            <a:r>
              <a:rPr lang="en-IE" sz="1700" b="0" i="0" dirty="0">
                <a:solidFill>
                  <a:srgbClr val="303030"/>
                </a:solidFill>
                <a:effectLst/>
                <a:latin typeface="Calibri" panose="020F0502020204030204" pitchFamily="34" charset="0"/>
                <a:cs typeface="Calibri" panose="020F0502020204030204" pitchFamily="34" charset="0"/>
              </a:rPr>
              <a:t> before you forget it.</a:t>
            </a:r>
          </a:p>
        </p:txBody>
      </p:sp>
      <p:cxnSp>
        <p:nvCxnSpPr>
          <p:cNvPr id="8" name="Straight Connector 7">
            <a:extLst>
              <a:ext uri="{FF2B5EF4-FFF2-40B4-BE49-F238E27FC236}">
                <a16:creationId xmlns:a16="http://schemas.microsoft.com/office/drawing/2014/main" id="{F9A53B5C-8AEA-8A3A-1574-0EEF77AB6F6F}"/>
              </a:ext>
            </a:extLst>
          </p:cNvPr>
          <p:cNvCxnSpPr>
            <a:cxnSpLocks/>
          </p:cNvCxnSpPr>
          <p:nvPr/>
        </p:nvCxnSpPr>
        <p:spPr>
          <a:xfrm>
            <a:off x="6096000" y="485209"/>
            <a:ext cx="0" cy="5678785"/>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10" name="Picture 2" descr="Advantages of objectivity in Media  ">
            <a:extLst>
              <a:ext uri="{FF2B5EF4-FFF2-40B4-BE49-F238E27FC236}">
                <a16:creationId xmlns:a16="http://schemas.microsoft.com/office/drawing/2014/main" id="{DB3D4594-E296-A5F3-DE88-45231415A9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41950" y="575265"/>
            <a:ext cx="3390883" cy="19431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8532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 calcmode="lin" valueType="num">
                                      <p:cBhvr additive="base">
                                        <p:cTn id="13"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 calcmode="lin" valueType="num">
                                      <p:cBhvr additive="base">
                                        <p:cTn id="19"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6" end="6"/>
                                            </p:txEl>
                                          </p:spTgt>
                                        </p:tgtEl>
                                        <p:attrNameLst>
                                          <p:attrName>style.visibility</p:attrName>
                                        </p:attrNameLst>
                                      </p:cBhvr>
                                      <p:to>
                                        <p:strVal val="visible"/>
                                      </p:to>
                                    </p:set>
                                    <p:anim calcmode="lin" valueType="num">
                                      <p:cBhvr additive="base">
                                        <p:cTn id="25"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0A1D743-9926-B357-3E33-B913705B461B}"/>
              </a:ext>
            </a:extLst>
          </p:cNvPr>
          <p:cNvSpPr txBox="1"/>
          <p:nvPr/>
        </p:nvSpPr>
        <p:spPr>
          <a:xfrm>
            <a:off x="2177079" y="637823"/>
            <a:ext cx="8171032" cy="523220"/>
          </a:xfrm>
          <a:prstGeom prst="rect">
            <a:avLst/>
          </a:prstGeom>
          <a:noFill/>
        </p:spPr>
        <p:txBody>
          <a:bodyPr wrap="square">
            <a:spAutoFit/>
          </a:bodyPr>
          <a:lstStyle/>
          <a:p>
            <a:pPr algn="ctr"/>
            <a:r>
              <a:rPr lang="en-IE" sz="2800" b="1" dirty="0">
                <a:solidFill>
                  <a:srgbClr val="3C88CB"/>
                </a:solidFill>
                <a:latin typeface="Calibri" panose="020F0502020204030204" pitchFamily="34" charset="0"/>
                <a:cs typeface="Calibri" panose="020F0502020204030204" pitchFamily="34" charset="0"/>
              </a:rPr>
              <a:t>Completing the Learning Styles</a:t>
            </a:r>
            <a:r>
              <a:rPr lang="en-IE" sz="2800" b="1" i="0" dirty="0">
                <a:solidFill>
                  <a:srgbClr val="3C88CB"/>
                </a:solidFill>
                <a:effectLst/>
                <a:latin typeface="Calibri" panose="020F0502020204030204" pitchFamily="34" charset="0"/>
                <a:cs typeface="Calibri" panose="020F0502020204030204" pitchFamily="34" charset="0"/>
              </a:rPr>
              <a:t> App</a:t>
            </a:r>
          </a:p>
        </p:txBody>
      </p:sp>
      <p:sp>
        <p:nvSpPr>
          <p:cNvPr id="5" name="TextBox 4">
            <a:extLst>
              <a:ext uri="{FF2B5EF4-FFF2-40B4-BE49-F238E27FC236}">
                <a16:creationId xmlns:a16="http://schemas.microsoft.com/office/drawing/2014/main" id="{E0D7050A-94CB-97D9-A1B9-F0B32DCA8858}"/>
              </a:ext>
            </a:extLst>
          </p:cNvPr>
          <p:cNvSpPr txBox="1"/>
          <p:nvPr/>
        </p:nvSpPr>
        <p:spPr>
          <a:xfrm>
            <a:off x="404177" y="1333380"/>
            <a:ext cx="5174533" cy="877163"/>
          </a:xfrm>
          <a:prstGeom prst="rect">
            <a:avLst/>
          </a:prstGeom>
          <a:noFill/>
        </p:spPr>
        <p:txBody>
          <a:bodyPr wrap="square" rtlCol="0">
            <a:spAutoFit/>
          </a:bodyPr>
          <a:lstStyle/>
          <a:p>
            <a:r>
              <a:rPr lang="en-US" sz="1700" b="1" dirty="0">
                <a:solidFill>
                  <a:srgbClr val="3C88CB"/>
                </a:solidFill>
                <a:latin typeface="Calibri" panose="020F0502020204030204" pitchFamily="34" charset="0"/>
                <a:cs typeface="Calibri" panose="020F0502020204030204" pitchFamily="34" charset="0"/>
              </a:rPr>
              <a:t>Step 1</a:t>
            </a:r>
            <a:r>
              <a:rPr lang="en-US" sz="1700" dirty="0">
                <a:solidFill>
                  <a:srgbClr val="3C88CB"/>
                </a:solidFill>
                <a:latin typeface="Calibri" panose="020F0502020204030204" pitchFamily="34" charset="0"/>
                <a:cs typeface="Calibri" panose="020F0502020204030204" pitchFamily="34" charset="0"/>
              </a:rPr>
              <a:t>:</a:t>
            </a:r>
            <a:r>
              <a:rPr lang="en-US" sz="1700" dirty="0">
                <a:latin typeface="Calibri" panose="020F0502020204030204" pitchFamily="34" charset="0"/>
                <a:cs typeface="Calibri" panose="020F0502020204030204" pitchFamily="34" charset="0"/>
              </a:rPr>
              <a:t>In your MyFuture+ career file, select the </a:t>
            </a:r>
            <a:r>
              <a:rPr lang="en-US" sz="1700" b="1" dirty="0">
                <a:latin typeface="Calibri" panose="020F0502020204030204" pitchFamily="34" charset="0"/>
                <a:cs typeface="Calibri" panose="020F0502020204030204" pitchFamily="34" charset="0"/>
              </a:rPr>
              <a:t>Learning Styles Icon</a:t>
            </a:r>
            <a:r>
              <a:rPr lang="en-US" sz="1700" dirty="0">
                <a:latin typeface="Calibri" panose="020F0502020204030204" pitchFamily="34" charset="0"/>
                <a:cs typeface="Calibri" panose="020F0502020204030204" pitchFamily="34" charset="0"/>
              </a:rPr>
              <a:t>. Then simply click on the ‘</a:t>
            </a:r>
            <a:r>
              <a:rPr lang="en-US" sz="1700" b="1" dirty="0">
                <a:latin typeface="Calibri" panose="020F0502020204030204" pitchFamily="34" charset="0"/>
                <a:cs typeface="Calibri" panose="020F0502020204030204" pitchFamily="34" charset="0"/>
              </a:rPr>
              <a:t>Learning Style Quiz</a:t>
            </a:r>
            <a:r>
              <a:rPr lang="en-US" sz="1700" dirty="0">
                <a:latin typeface="Calibri" panose="020F0502020204030204" pitchFamily="34" charset="0"/>
                <a:cs typeface="Calibri" panose="020F0502020204030204" pitchFamily="34" charset="0"/>
              </a:rPr>
              <a:t>’ button to begin…</a:t>
            </a:r>
          </a:p>
        </p:txBody>
      </p:sp>
      <p:pic>
        <p:nvPicPr>
          <p:cNvPr id="7" name="Picture 6" descr="A screenshot of a quiz&#10;&#10;Description automatically generated with medium confidence">
            <a:extLst>
              <a:ext uri="{FF2B5EF4-FFF2-40B4-BE49-F238E27FC236}">
                <a16:creationId xmlns:a16="http://schemas.microsoft.com/office/drawing/2014/main" id="{A65B72D8-5AA3-5D7D-DEA5-371331004B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07496" y="2554314"/>
            <a:ext cx="3321852" cy="3221797"/>
          </a:xfrm>
          <a:prstGeom prst="rect">
            <a:avLst/>
          </a:prstGeom>
        </p:spPr>
      </p:pic>
      <p:pic>
        <p:nvPicPr>
          <p:cNvPr id="9" name="Picture 8">
            <a:extLst>
              <a:ext uri="{FF2B5EF4-FFF2-40B4-BE49-F238E27FC236}">
                <a16:creationId xmlns:a16="http://schemas.microsoft.com/office/drawing/2014/main" id="{54445BD0-B903-1E8C-3D69-B3FAAAE833C4}"/>
              </a:ext>
            </a:extLst>
          </p:cNvPr>
          <p:cNvPicPr>
            <a:picLocks noChangeAspect="1"/>
          </p:cNvPicPr>
          <p:nvPr/>
        </p:nvPicPr>
        <p:blipFill>
          <a:blip r:embed="rId3"/>
          <a:stretch>
            <a:fillRect/>
          </a:stretch>
        </p:blipFill>
        <p:spPr>
          <a:xfrm>
            <a:off x="517326" y="2527023"/>
            <a:ext cx="7054213" cy="1655831"/>
          </a:xfrm>
          <a:prstGeom prst="rect">
            <a:avLst/>
          </a:prstGeom>
        </p:spPr>
      </p:pic>
      <p:pic>
        <p:nvPicPr>
          <p:cNvPr id="11" name="Picture 10">
            <a:extLst>
              <a:ext uri="{FF2B5EF4-FFF2-40B4-BE49-F238E27FC236}">
                <a16:creationId xmlns:a16="http://schemas.microsoft.com/office/drawing/2014/main" id="{989F6E3E-BFA0-E096-2894-34C0B847864B}"/>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rot="12720442">
            <a:off x="6030377" y="2858069"/>
            <a:ext cx="635926" cy="655782"/>
          </a:xfrm>
          <a:prstGeom prst="rect">
            <a:avLst/>
          </a:prstGeom>
        </p:spPr>
      </p:pic>
      <p:pic>
        <p:nvPicPr>
          <p:cNvPr id="13" name="Picture 12">
            <a:extLst>
              <a:ext uri="{FF2B5EF4-FFF2-40B4-BE49-F238E27FC236}">
                <a16:creationId xmlns:a16="http://schemas.microsoft.com/office/drawing/2014/main" id="{4C393869-005F-BA06-3547-04FC30ADCE81}"/>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rot="18700121">
            <a:off x="10429610" y="2687749"/>
            <a:ext cx="800910" cy="825917"/>
          </a:xfrm>
          <a:prstGeom prst="rect">
            <a:avLst/>
          </a:prstGeom>
        </p:spPr>
      </p:pic>
      <p:sp>
        <p:nvSpPr>
          <p:cNvPr id="15" name="TextBox 14">
            <a:extLst>
              <a:ext uri="{FF2B5EF4-FFF2-40B4-BE49-F238E27FC236}">
                <a16:creationId xmlns:a16="http://schemas.microsoft.com/office/drawing/2014/main" id="{55ED450F-3202-E65A-ACD2-B264941A9C42}"/>
              </a:ext>
            </a:extLst>
          </p:cNvPr>
          <p:cNvSpPr txBox="1"/>
          <p:nvPr/>
        </p:nvSpPr>
        <p:spPr>
          <a:xfrm>
            <a:off x="8169420" y="1308024"/>
            <a:ext cx="3770979" cy="615553"/>
          </a:xfrm>
          <a:prstGeom prst="rect">
            <a:avLst/>
          </a:prstGeom>
          <a:noFill/>
        </p:spPr>
        <p:txBody>
          <a:bodyPr wrap="square" rtlCol="0">
            <a:spAutoFit/>
          </a:bodyPr>
          <a:lstStyle/>
          <a:p>
            <a:r>
              <a:rPr lang="en-US" sz="1700" b="1" dirty="0">
                <a:solidFill>
                  <a:srgbClr val="3C88CB"/>
                </a:solidFill>
                <a:latin typeface="Calibri" panose="020F0502020204030204" pitchFamily="34" charset="0"/>
                <a:cs typeface="Calibri" panose="020F0502020204030204" pitchFamily="34" charset="0"/>
              </a:rPr>
              <a:t>Step 2</a:t>
            </a:r>
            <a:r>
              <a:rPr lang="en-US" sz="1700" dirty="0">
                <a:solidFill>
                  <a:srgbClr val="3C88CB"/>
                </a:solidFill>
                <a:latin typeface="Calibri" panose="020F0502020204030204" pitchFamily="34" charset="0"/>
                <a:cs typeface="Calibri" panose="020F0502020204030204" pitchFamily="34" charset="0"/>
              </a:rPr>
              <a:t>: </a:t>
            </a:r>
            <a:r>
              <a:rPr lang="en-US" sz="1700" dirty="0">
                <a:latin typeface="Calibri" panose="020F0502020204030204" pitchFamily="34" charset="0"/>
                <a:cs typeface="Calibri" panose="020F0502020204030204" pitchFamily="34" charset="0"/>
              </a:rPr>
              <a:t>Click on the ‘</a:t>
            </a:r>
            <a:r>
              <a:rPr lang="en-US" sz="1700" b="1" dirty="0">
                <a:latin typeface="Calibri" panose="020F0502020204030204" pitchFamily="34" charset="0"/>
                <a:cs typeface="Calibri" panose="020F0502020204030204" pitchFamily="34" charset="0"/>
              </a:rPr>
              <a:t>Learning Style Quiz</a:t>
            </a:r>
            <a:r>
              <a:rPr lang="en-US" sz="1700" dirty="0">
                <a:latin typeface="Calibri" panose="020F0502020204030204" pitchFamily="34" charset="0"/>
                <a:cs typeface="Calibri" panose="020F0502020204030204" pitchFamily="34" charset="0"/>
              </a:rPr>
              <a:t>’ button to begin…</a:t>
            </a:r>
          </a:p>
        </p:txBody>
      </p:sp>
      <p:cxnSp>
        <p:nvCxnSpPr>
          <p:cNvPr id="16" name="Straight Connector 15">
            <a:extLst>
              <a:ext uri="{FF2B5EF4-FFF2-40B4-BE49-F238E27FC236}">
                <a16:creationId xmlns:a16="http://schemas.microsoft.com/office/drawing/2014/main" id="{661CEDD2-260E-0ECD-27AF-A58D6BF71F59}"/>
              </a:ext>
            </a:extLst>
          </p:cNvPr>
          <p:cNvCxnSpPr>
            <a:cxnSpLocks/>
          </p:cNvCxnSpPr>
          <p:nvPr/>
        </p:nvCxnSpPr>
        <p:spPr>
          <a:xfrm>
            <a:off x="7870479" y="1343461"/>
            <a:ext cx="0" cy="4541291"/>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34817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 font, screenshot&#10;&#10;Description automatically generated">
            <a:extLst>
              <a:ext uri="{FF2B5EF4-FFF2-40B4-BE49-F238E27FC236}">
                <a16:creationId xmlns:a16="http://schemas.microsoft.com/office/drawing/2014/main" id="{AC0FC902-D916-68BE-75F1-B85EFB530F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7337" y="1826453"/>
            <a:ext cx="5759464" cy="2111804"/>
          </a:xfrm>
          <a:prstGeom prst="rect">
            <a:avLst/>
          </a:prstGeom>
        </p:spPr>
      </p:pic>
      <p:pic>
        <p:nvPicPr>
          <p:cNvPr id="7" name="Picture 6" descr="A picture containing text, screenshot, font, line&#10;&#10;Description automatically generated">
            <a:extLst>
              <a:ext uri="{FF2B5EF4-FFF2-40B4-BE49-F238E27FC236}">
                <a16:creationId xmlns:a16="http://schemas.microsoft.com/office/drawing/2014/main" id="{89ACFC31-C1E5-8D39-D960-B2310FE01D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90947" y="805603"/>
            <a:ext cx="5020053" cy="3628553"/>
          </a:xfrm>
          <a:prstGeom prst="rect">
            <a:avLst/>
          </a:prstGeom>
        </p:spPr>
      </p:pic>
      <p:sp>
        <p:nvSpPr>
          <p:cNvPr id="9" name="TextBox 8">
            <a:extLst>
              <a:ext uri="{FF2B5EF4-FFF2-40B4-BE49-F238E27FC236}">
                <a16:creationId xmlns:a16="http://schemas.microsoft.com/office/drawing/2014/main" id="{42162595-9C03-FF95-F3C4-6B41172C7985}"/>
              </a:ext>
            </a:extLst>
          </p:cNvPr>
          <p:cNvSpPr txBox="1"/>
          <p:nvPr/>
        </p:nvSpPr>
        <p:spPr>
          <a:xfrm>
            <a:off x="5866646" y="4930055"/>
            <a:ext cx="6479470" cy="923330"/>
          </a:xfrm>
          <a:prstGeom prst="rect">
            <a:avLst/>
          </a:prstGeom>
          <a:noFill/>
        </p:spPr>
        <p:txBody>
          <a:bodyPr wrap="square" rtlCol="0">
            <a:spAutoFit/>
          </a:bodyPr>
          <a:lstStyle/>
          <a:p>
            <a:r>
              <a:rPr lang="en-US" dirty="0">
                <a:latin typeface="Calibri" panose="020F0502020204030204" pitchFamily="34" charset="0"/>
                <a:cs typeface="Calibri" panose="020F0502020204030204" pitchFamily="34" charset="0"/>
              </a:rPr>
              <a:t>When you complete the quiz, you will receive your results in the form of a bar chart. Click on the highest bar to reveal your </a:t>
            </a:r>
            <a:r>
              <a:rPr lang="en-US" b="1" dirty="0">
                <a:latin typeface="Calibri" panose="020F0502020204030204" pitchFamily="34" charset="0"/>
                <a:cs typeface="Calibri" panose="020F0502020204030204" pitchFamily="34" charset="0"/>
              </a:rPr>
              <a:t>most prominent Learning Style</a:t>
            </a:r>
            <a:r>
              <a:rPr lang="en-US" dirty="0">
                <a:latin typeface="Calibri" panose="020F0502020204030204" pitchFamily="34" charset="0"/>
                <a:cs typeface="Calibri" panose="020F0502020204030204" pitchFamily="34" charset="0"/>
              </a:rPr>
              <a:t>.</a:t>
            </a:r>
          </a:p>
        </p:txBody>
      </p:sp>
      <p:sp>
        <p:nvSpPr>
          <p:cNvPr id="11" name="TextBox 10">
            <a:extLst>
              <a:ext uri="{FF2B5EF4-FFF2-40B4-BE49-F238E27FC236}">
                <a16:creationId xmlns:a16="http://schemas.microsoft.com/office/drawing/2014/main" id="{76A36B32-9DCD-8BA3-84FC-553F02D1D5C5}"/>
              </a:ext>
            </a:extLst>
          </p:cNvPr>
          <p:cNvSpPr txBox="1"/>
          <p:nvPr/>
        </p:nvSpPr>
        <p:spPr>
          <a:xfrm>
            <a:off x="564204" y="1004615"/>
            <a:ext cx="5456350" cy="646331"/>
          </a:xfrm>
          <a:prstGeom prst="rect">
            <a:avLst/>
          </a:prstGeom>
          <a:noFill/>
        </p:spPr>
        <p:txBody>
          <a:bodyPr wrap="square" rtlCol="0">
            <a:spAutoFit/>
          </a:bodyPr>
          <a:lstStyle/>
          <a:p>
            <a:r>
              <a:rPr lang="en-US" b="1" dirty="0">
                <a:solidFill>
                  <a:srgbClr val="0070C0"/>
                </a:solidFill>
                <a:latin typeface="Calibri" panose="020F0502020204030204" pitchFamily="34" charset="0"/>
                <a:cs typeface="Calibri" panose="020F0502020204030204" pitchFamily="34" charset="0"/>
              </a:rPr>
              <a:t>Step 3</a:t>
            </a:r>
            <a:r>
              <a:rPr lang="en-US" dirty="0">
                <a:latin typeface="Calibri" panose="020F0502020204030204" pitchFamily="34" charset="0"/>
                <a:cs typeface="Calibri" panose="020F0502020204030204" pitchFamily="34" charset="0"/>
              </a:rPr>
              <a:t>:  Take your time and give a considered answer to each statement in the Learning Styles Quiz</a:t>
            </a:r>
          </a:p>
        </p:txBody>
      </p:sp>
      <p:pic>
        <p:nvPicPr>
          <p:cNvPr id="13" name="Picture 12">
            <a:extLst>
              <a:ext uri="{FF2B5EF4-FFF2-40B4-BE49-F238E27FC236}">
                <a16:creationId xmlns:a16="http://schemas.microsoft.com/office/drawing/2014/main" id="{1660DE8C-710B-A036-4DCE-1F93205C19A7}"/>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rot="18591078">
            <a:off x="4844373" y="2849017"/>
            <a:ext cx="635926" cy="655782"/>
          </a:xfrm>
          <a:prstGeom prst="rect">
            <a:avLst/>
          </a:prstGeom>
        </p:spPr>
      </p:pic>
    </p:spTree>
    <p:extLst>
      <p:ext uri="{BB962C8B-B14F-4D97-AF65-F5344CB8AC3E}">
        <p14:creationId xmlns:p14="http://schemas.microsoft.com/office/powerpoint/2010/main" val="16114630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76C412-483C-1EB6-FCD6-1B058486FAF3}"/>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7B0CB7E7-2AEC-D03E-2233-4B387BF88DDC}"/>
              </a:ext>
            </a:extLst>
          </p:cNvPr>
          <p:cNvSpPr txBox="1">
            <a:spLocks/>
          </p:cNvSpPr>
          <p:nvPr/>
        </p:nvSpPr>
        <p:spPr>
          <a:xfrm>
            <a:off x="313943" y="1729342"/>
            <a:ext cx="10515600"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b="1" dirty="0"/>
          </a:p>
        </p:txBody>
      </p:sp>
      <p:sp>
        <p:nvSpPr>
          <p:cNvPr id="8" name="Rectangle: Rounded Corners 7">
            <a:extLst>
              <a:ext uri="{FF2B5EF4-FFF2-40B4-BE49-F238E27FC236}">
                <a16:creationId xmlns:a16="http://schemas.microsoft.com/office/drawing/2014/main" id="{9F87122A-D325-1E86-D75D-573F08B517C7}"/>
              </a:ext>
            </a:extLst>
          </p:cNvPr>
          <p:cNvSpPr/>
          <p:nvPr/>
        </p:nvSpPr>
        <p:spPr>
          <a:xfrm>
            <a:off x="2218099" y="719710"/>
            <a:ext cx="6509510" cy="646332"/>
          </a:xfrm>
          <a:prstGeom prst="roundRect">
            <a:avLst/>
          </a:prstGeom>
          <a:solidFill>
            <a:srgbClr val="FFDB00"/>
          </a:solidFill>
          <a:ln>
            <a:solidFill>
              <a:srgbClr val="3C88C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TextBox 8">
            <a:extLst>
              <a:ext uri="{FF2B5EF4-FFF2-40B4-BE49-F238E27FC236}">
                <a16:creationId xmlns:a16="http://schemas.microsoft.com/office/drawing/2014/main" id="{F8A5A5BD-0536-E735-EE88-B38E2D9E228A}"/>
              </a:ext>
            </a:extLst>
          </p:cNvPr>
          <p:cNvSpPr txBox="1"/>
          <p:nvPr/>
        </p:nvSpPr>
        <p:spPr>
          <a:xfrm>
            <a:off x="2390164" y="811153"/>
            <a:ext cx="6165380" cy="461665"/>
          </a:xfrm>
          <a:prstGeom prst="rect">
            <a:avLst/>
          </a:prstGeom>
          <a:solidFill>
            <a:srgbClr val="FFDB00"/>
          </a:solidFill>
          <a:ln>
            <a:solidFill>
              <a:srgbClr val="FFDB00"/>
            </a:solidFill>
          </a:ln>
        </p:spPr>
        <p:txBody>
          <a:bodyPr wrap="square" rtlCol="0">
            <a:spAutoFit/>
          </a:bodyPr>
          <a:lstStyle/>
          <a:p>
            <a:r>
              <a:rPr lang="en-US" sz="2400" b="1" dirty="0">
                <a:solidFill>
                  <a:srgbClr val="3C88CB"/>
                </a:solidFill>
              </a:rPr>
              <a:t>Exercise: Learning Styles Reflection</a:t>
            </a:r>
          </a:p>
        </p:txBody>
      </p:sp>
      <p:sp>
        <p:nvSpPr>
          <p:cNvPr id="2" name="Content Placeholder 2">
            <a:extLst>
              <a:ext uri="{FF2B5EF4-FFF2-40B4-BE49-F238E27FC236}">
                <a16:creationId xmlns:a16="http://schemas.microsoft.com/office/drawing/2014/main" id="{814F0CAF-3D82-D948-418B-8C3D569AA71F}"/>
              </a:ext>
            </a:extLst>
          </p:cNvPr>
          <p:cNvSpPr txBox="1">
            <a:spLocks/>
          </p:cNvSpPr>
          <p:nvPr/>
        </p:nvSpPr>
        <p:spPr>
          <a:xfrm>
            <a:off x="1183595" y="1729342"/>
            <a:ext cx="10694461"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2400" dirty="0"/>
          </a:p>
          <a:p>
            <a:pPr marL="0" indent="0">
              <a:buFont typeface="Arial" panose="020B0604020202020204" pitchFamily="34" charset="0"/>
              <a:buNone/>
            </a:pPr>
            <a:endParaRPr lang="en-US" sz="2400" dirty="0"/>
          </a:p>
          <a:p>
            <a:pPr marL="0" indent="0">
              <a:buFont typeface="Arial" panose="020B0604020202020204" pitchFamily="34" charset="0"/>
              <a:buNone/>
            </a:pPr>
            <a:endParaRPr lang="en-US" sz="2400" dirty="0"/>
          </a:p>
          <a:p>
            <a:pPr marL="0" indent="0">
              <a:buFont typeface="Arial" panose="020B0604020202020204" pitchFamily="34" charset="0"/>
              <a:buNone/>
            </a:pPr>
            <a:endParaRPr lang="en-US" sz="2400" dirty="0"/>
          </a:p>
        </p:txBody>
      </p:sp>
      <p:pic>
        <p:nvPicPr>
          <p:cNvPr id="7" name="Picture 6">
            <a:extLst>
              <a:ext uri="{FF2B5EF4-FFF2-40B4-BE49-F238E27FC236}">
                <a16:creationId xmlns:a16="http://schemas.microsoft.com/office/drawing/2014/main" id="{CD89D0CC-C1E5-2AE6-5DBC-AA3B72EB924D}"/>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rot="12517123" flipV="1">
            <a:off x="732684" y="2856097"/>
            <a:ext cx="683853" cy="705204"/>
          </a:xfrm>
          <a:prstGeom prst="rect">
            <a:avLst/>
          </a:prstGeom>
        </p:spPr>
      </p:pic>
      <p:sp>
        <p:nvSpPr>
          <p:cNvPr id="10" name="TextBox 9">
            <a:extLst>
              <a:ext uri="{FF2B5EF4-FFF2-40B4-BE49-F238E27FC236}">
                <a16:creationId xmlns:a16="http://schemas.microsoft.com/office/drawing/2014/main" id="{8B6EB826-BBE7-A924-3CFA-84CA74E2EEE7}"/>
              </a:ext>
            </a:extLst>
          </p:cNvPr>
          <p:cNvSpPr txBox="1"/>
          <p:nvPr/>
        </p:nvSpPr>
        <p:spPr>
          <a:xfrm>
            <a:off x="929488" y="1638332"/>
            <a:ext cx="10948568" cy="369332"/>
          </a:xfrm>
          <a:prstGeom prst="rect">
            <a:avLst/>
          </a:prstGeom>
          <a:noFill/>
        </p:spPr>
        <p:txBody>
          <a:bodyPr wrap="square" rtlCol="0">
            <a:spAutoFit/>
          </a:bodyPr>
          <a:lstStyle/>
          <a:p>
            <a:r>
              <a:rPr lang="en-IE" dirty="0"/>
              <a:t>It is important to</a:t>
            </a:r>
            <a:r>
              <a:rPr lang="en-IE" b="1" dirty="0">
                <a:solidFill>
                  <a:srgbClr val="0070C0"/>
                </a:solidFill>
              </a:rPr>
              <a:t> include your thoughts and learning on your top learning styles – VAK and PARO</a:t>
            </a:r>
            <a:endParaRPr lang="en-IE" dirty="0"/>
          </a:p>
        </p:txBody>
      </p:sp>
      <p:pic>
        <p:nvPicPr>
          <p:cNvPr id="6" name="Picture 5">
            <a:extLst>
              <a:ext uri="{FF2B5EF4-FFF2-40B4-BE49-F238E27FC236}">
                <a16:creationId xmlns:a16="http://schemas.microsoft.com/office/drawing/2014/main" id="{4622C31A-E0A5-C27D-0E74-422209D3053A}"/>
              </a:ext>
            </a:extLst>
          </p:cNvPr>
          <p:cNvPicPr>
            <a:picLocks noChangeAspect="1"/>
          </p:cNvPicPr>
          <p:nvPr/>
        </p:nvPicPr>
        <p:blipFill>
          <a:blip r:embed="rId5"/>
          <a:stretch>
            <a:fillRect/>
          </a:stretch>
        </p:blipFill>
        <p:spPr>
          <a:xfrm>
            <a:off x="205389" y="2362987"/>
            <a:ext cx="2676525" cy="523875"/>
          </a:xfrm>
          <a:prstGeom prst="rect">
            <a:avLst/>
          </a:prstGeom>
        </p:spPr>
      </p:pic>
      <p:pic>
        <p:nvPicPr>
          <p:cNvPr id="13" name="Picture 12" descr="A screenshot of a computer&#10;&#10;Description automatically generated with medium confidence">
            <a:extLst>
              <a:ext uri="{FF2B5EF4-FFF2-40B4-BE49-F238E27FC236}">
                <a16:creationId xmlns:a16="http://schemas.microsoft.com/office/drawing/2014/main" id="{94ED4ED2-FB34-BCC7-2ABB-D1289DBF320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48438" y="2098674"/>
            <a:ext cx="3760578" cy="3970986"/>
          </a:xfrm>
          <a:prstGeom prst="rect">
            <a:avLst/>
          </a:prstGeom>
        </p:spPr>
      </p:pic>
      <p:pic>
        <p:nvPicPr>
          <p:cNvPr id="20" name="Picture 19" descr="A screenshot of a computer&#10;&#10;Description automatically generated with medium confidence">
            <a:extLst>
              <a:ext uri="{FF2B5EF4-FFF2-40B4-BE49-F238E27FC236}">
                <a16:creationId xmlns:a16="http://schemas.microsoft.com/office/drawing/2014/main" id="{88770A26-7258-4716-284B-C258ACF66F6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50954" y="2098674"/>
            <a:ext cx="4243799" cy="3822292"/>
          </a:xfrm>
          <a:prstGeom prst="rect">
            <a:avLst/>
          </a:prstGeom>
        </p:spPr>
      </p:pic>
      <p:pic>
        <p:nvPicPr>
          <p:cNvPr id="22" name="Picture 21">
            <a:extLst>
              <a:ext uri="{FF2B5EF4-FFF2-40B4-BE49-F238E27FC236}">
                <a16:creationId xmlns:a16="http://schemas.microsoft.com/office/drawing/2014/main" id="{A604E839-9922-6554-1FCE-3B5461ECC879}"/>
              </a:ext>
            </a:extLst>
          </p:cNvPr>
          <p:cNvPicPr>
            <a:picLocks noChangeAspect="1"/>
          </p:cNvPicPr>
          <p:nvPr/>
        </p:nvPicPr>
        <p:blipFill>
          <a:blip r:embed="rId8"/>
          <a:stretch>
            <a:fillRect/>
          </a:stretch>
        </p:blipFill>
        <p:spPr>
          <a:xfrm>
            <a:off x="74677" y="74780"/>
            <a:ext cx="2937948" cy="523875"/>
          </a:xfrm>
          <a:prstGeom prst="rect">
            <a:avLst/>
          </a:prstGeom>
        </p:spPr>
      </p:pic>
    </p:spTree>
    <p:extLst>
      <p:ext uri="{BB962C8B-B14F-4D97-AF65-F5344CB8AC3E}">
        <p14:creationId xmlns:p14="http://schemas.microsoft.com/office/powerpoint/2010/main" val="28316031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DD43636-444C-28BC-A113-7DFEE7CCC78B}"/>
              </a:ext>
            </a:extLst>
          </p:cNvPr>
          <p:cNvSpPr txBox="1"/>
          <p:nvPr/>
        </p:nvSpPr>
        <p:spPr>
          <a:xfrm>
            <a:off x="9451216" y="4934418"/>
            <a:ext cx="2057212" cy="830997"/>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3.5-minute video. </a:t>
            </a:r>
            <a:r>
              <a:rPr lang="en-IE" sz="1200" dirty="0">
                <a:latin typeface="Calibri" panose="020F0502020204030204" pitchFamily="34" charset="0"/>
                <a:cs typeface="Calibri" panose="020F0502020204030204" pitchFamily="34" charset="0"/>
              </a:rPr>
              <a:t>Interesting short video on how to improve your memory when studying</a:t>
            </a:r>
            <a:endParaRPr lang="en-US" sz="1200" dirty="0">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F4ACF199-E465-572B-9C53-760149F7B3C2}"/>
              </a:ext>
            </a:extLst>
          </p:cNvPr>
          <p:cNvSpPr txBox="1"/>
          <p:nvPr/>
        </p:nvSpPr>
        <p:spPr>
          <a:xfrm>
            <a:off x="6761598" y="2902534"/>
            <a:ext cx="2062326" cy="830997"/>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2.5-minute video. </a:t>
            </a:r>
            <a:r>
              <a:rPr lang="en-IE" sz="1200" dirty="0">
                <a:latin typeface="Calibri" panose="020F0502020204030204" pitchFamily="34" charset="0"/>
                <a:cs typeface="Calibri" panose="020F0502020204030204" pitchFamily="34" charset="0"/>
              </a:rPr>
              <a:t>Explaining the different learning styles and why it is important to know your own</a:t>
            </a:r>
            <a:endParaRPr lang="en-US" sz="1200" dirty="0">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C7DBAB11-4B59-BE85-156A-9467274C6271}"/>
              </a:ext>
            </a:extLst>
          </p:cNvPr>
          <p:cNvSpPr txBox="1"/>
          <p:nvPr/>
        </p:nvSpPr>
        <p:spPr>
          <a:xfrm>
            <a:off x="3722834" y="1336845"/>
            <a:ext cx="2207186" cy="646331"/>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3.5-minute video. </a:t>
            </a:r>
            <a:r>
              <a:rPr lang="en-GB" sz="1200" dirty="0">
                <a:latin typeface="Calibri" panose="020F0502020204030204" pitchFamily="34" charset="0"/>
                <a:cs typeface="Calibri" panose="020F0502020204030204" pitchFamily="34" charset="0"/>
              </a:rPr>
              <a:t>About discovering what your learning style is</a:t>
            </a:r>
            <a:endParaRPr lang="en-US" sz="1200" dirty="0">
              <a:latin typeface="Calibri" panose="020F0502020204030204" pitchFamily="34" charset="0"/>
              <a:cs typeface="Calibri" panose="020F0502020204030204" pitchFamily="34" charset="0"/>
            </a:endParaRPr>
          </a:p>
        </p:txBody>
      </p:sp>
      <p:pic>
        <p:nvPicPr>
          <p:cNvPr id="5" name="Online Media 1" descr="Discover Your Learning Style">
            <a:hlinkClick r:id="" action="ppaction://media"/>
            <a:extLst>
              <a:ext uri="{FF2B5EF4-FFF2-40B4-BE49-F238E27FC236}">
                <a16:creationId xmlns:a16="http://schemas.microsoft.com/office/drawing/2014/main" id="{3D1B973B-3B75-132F-1EA9-ACD353E28788}"/>
              </a:ext>
            </a:extLst>
          </p:cNvPr>
          <p:cNvPicPr>
            <a:picLocks noRot="1" noChangeAspect="1"/>
          </p:cNvPicPr>
          <p:nvPr>
            <a:videoFile r:link="rId1"/>
          </p:nvPr>
        </p:nvPicPr>
        <p:blipFill>
          <a:blip r:embed="rId5"/>
          <a:stretch>
            <a:fillRect/>
          </a:stretch>
        </p:blipFill>
        <p:spPr>
          <a:xfrm>
            <a:off x="510103" y="883527"/>
            <a:ext cx="3128940" cy="1767851"/>
          </a:xfrm>
          <a:prstGeom prst="rect">
            <a:avLst/>
          </a:prstGeom>
        </p:spPr>
      </p:pic>
      <p:pic>
        <p:nvPicPr>
          <p:cNvPr id="6" name="Online Media 9" descr="Learning Styles">
            <a:hlinkClick r:id="" action="ppaction://media"/>
            <a:extLst>
              <a:ext uri="{FF2B5EF4-FFF2-40B4-BE49-F238E27FC236}">
                <a16:creationId xmlns:a16="http://schemas.microsoft.com/office/drawing/2014/main" id="{B250F1CC-2D82-DBAF-8B84-1A3263DDCA72}"/>
              </a:ext>
            </a:extLst>
          </p:cNvPr>
          <p:cNvPicPr>
            <a:picLocks noRot="1" noChangeAspect="1"/>
          </p:cNvPicPr>
          <p:nvPr>
            <a:videoFile r:link="rId2"/>
          </p:nvPr>
        </p:nvPicPr>
        <p:blipFill>
          <a:blip r:embed="rId6"/>
          <a:stretch>
            <a:fillRect/>
          </a:stretch>
        </p:blipFill>
        <p:spPr>
          <a:xfrm>
            <a:off x="3610007" y="2681648"/>
            <a:ext cx="2953124" cy="1668515"/>
          </a:xfrm>
          <a:prstGeom prst="rect">
            <a:avLst/>
          </a:prstGeom>
        </p:spPr>
      </p:pic>
      <p:pic>
        <p:nvPicPr>
          <p:cNvPr id="7" name="Online Media 10" descr="The Memory Palace : Can You Do It?">
            <a:hlinkClick r:id="" action="ppaction://media"/>
            <a:extLst>
              <a:ext uri="{FF2B5EF4-FFF2-40B4-BE49-F238E27FC236}">
                <a16:creationId xmlns:a16="http://schemas.microsoft.com/office/drawing/2014/main" id="{18AAB296-5B3F-3AFB-7AC7-AFED15EAD63A}"/>
              </a:ext>
            </a:extLst>
          </p:cNvPr>
          <p:cNvPicPr>
            <a:picLocks noRot="1" noChangeAspect="1"/>
          </p:cNvPicPr>
          <p:nvPr>
            <a:videoFile r:link="rId3"/>
          </p:nvPr>
        </p:nvPicPr>
        <p:blipFill>
          <a:blip r:embed="rId7"/>
          <a:stretch>
            <a:fillRect/>
          </a:stretch>
        </p:blipFill>
        <p:spPr>
          <a:xfrm>
            <a:off x="6417764" y="4464402"/>
            <a:ext cx="2953124" cy="1668515"/>
          </a:xfrm>
          <a:prstGeom prst="rect">
            <a:avLst/>
          </a:prstGeom>
        </p:spPr>
      </p:pic>
      <p:sp>
        <p:nvSpPr>
          <p:cNvPr id="9" name="Rectangle: Rounded Corners 8">
            <a:extLst>
              <a:ext uri="{FF2B5EF4-FFF2-40B4-BE49-F238E27FC236}">
                <a16:creationId xmlns:a16="http://schemas.microsoft.com/office/drawing/2014/main" id="{552DEDA5-280D-8969-C88A-F4F0B15FE74F}"/>
              </a:ext>
            </a:extLst>
          </p:cNvPr>
          <p:cNvSpPr/>
          <p:nvPr/>
        </p:nvSpPr>
        <p:spPr>
          <a:xfrm>
            <a:off x="4184155" y="560361"/>
            <a:ext cx="6509510" cy="646332"/>
          </a:xfrm>
          <a:prstGeom prst="roundRect">
            <a:avLst/>
          </a:prstGeom>
          <a:solidFill>
            <a:srgbClr val="FFDB00"/>
          </a:solidFill>
          <a:ln>
            <a:solidFill>
              <a:srgbClr val="3C88C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1" name="TextBox 10">
            <a:extLst>
              <a:ext uri="{FF2B5EF4-FFF2-40B4-BE49-F238E27FC236}">
                <a16:creationId xmlns:a16="http://schemas.microsoft.com/office/drawing/2014/main" id="{A7E218F8-513E-CCDC-E814-8A418EF2E82D}"/>
              </a:ext>
            </a:extLst>
          </p:cNvPr>
          <p:cNvSpPr txBox="1"/>
          <p:nvPr/>
        </p:nvSpPr>
        <p:spPr>
          <a:xfrm>
            <a:off x="4314442" y="560361"/>
            <a:ext cx="6165380" cy="461665"/>
          </a:xfrm>
          <a:prstGeom prst="rect">
            <a:avLst/>
          </a:prstGeom>
          <a:solidFill>
            <a:srgbClr val="FFDB00"/>
          </a:solidFill>
          <a:ln>
            <a:solidFill>
              <a:srgbClr val="FFDB00"/>
            </a:solidFill>
          </a:ln>
        </p:spPr>
        <p:txBody>
          <a:bodyPr wrap="square" rtlCol="0">
            <a:spAutoFit/>
          </a:bodyPr>
          <a:lstStyle/>
          <a:p>
            <a:pPr algn="ctr"/>
            <a:r>
              <a:rPr lang="en-US" sz="2400" b="1" dirty="0">
                <a:solidFill>
                  <a:srgbClr val="3C88CB"/>
                </a:solidFill>
              </a:rPr>
              <a:t>Learning Styles Videos </a:t>
            </a:r>
          </a:p>
        </p:txBody>
      </p:sp>
      <p:sp>
        <p:nvSpPr>
          <p:cNvPr id="8" name="TextBox 7">
            <a:extLst>
              <a:ext uri="{FF2B5EF4-FFF2-40B4-BE49-F238E27FC236}">
                <a16:creationId xmlns:a16="http://schemas.microsoft.com/office/drawing/2014/main" id="{D7B5A750-E796-E482-FAE3-230036B5A9F7}"/>
              </a:ext>
            </a:extLst>
          </p:cNvPr>
          <p:cNvSpPr txBox="1"/>
          <p:nvPr/>
        </p:nvSpPr>
        <p:spPr>
          <a:xfrm>
            <a:off x="10799064" y="5998464"/>
            <a:ext cx="184731" cy="369332"/>
          </a:xfrm>
          <a:prstGeom prst="rect">
            <a:avLst/>
          </a:prstGeom>
          <a:noFill/>
        </p:spPr>
        <p:txBody>
          <a:bodyPr wrap="none" rtlCol="0">
            <a:spAutoFit/>
          </a:bodyPr>
          <a:lstStyle/>
          <a:p>
            <a:endParaRPr lang="en-IE" dirty="0"/>
          </a:p>
        </p:txBody>
      </p:sp>
    </p:spTree>
    <p:extLst>
      <p:ext uri="{BB962C8B-B14F-4D97-AF65-F5344CB8AC3E}">
        <p14:creationId xmlns:p14="http://schemas.microsoft.com/office/powerpoint/2010/main" val="2415163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6"/>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5"/>
                    </p:tgtEl>
                  </p:cond>
                </p:stCondLst>
                <p:endSync evt="end" delay="0">
                  <p:rtn val="all"/>
                </p:endSync>
                <p:childTnLst>
                  <p:par>
                    <p:cTn id="16" fill="hold">
                      <p:stCondLst>
                        <p:cond delay="0"/>
                      </p:stCondLst>
                      <p:childTnLst>
                        <p:par>
                          <p:cTn id="17" fill="hold">
                            <p:stCondLst>
                              <p:cond delay="0"/>
                            </p:stCondLst>
                            <p:childTnLst>
                              <p:par>
                                <p:cTn id="18" presetID="2" presetClass="mediacall" presetSubtype="0" fill="hold" nodeType="clickEffect">
                                  <p:stCondLst>
                                    <p:cond delay="0"/>
                                  </p:stCondLst>
                                  <p:childTnLst>
                                    <p:cmd type="call" cmd="togglePause">
                                      <p:cBhvr>
                                        <p:cTn id="19" dur="1" fill="hold"/>
                                        <p:tgtEl>
                                          <p:spTgt spid="5"/>
                                        </p:tgtEl>
                                      </p:cBhvr>
                                    </p:cmd>
                                  </p:childTnLst>
                                </p:cTn>
                              </p:par>
                            </p:childTnLst>
                          </p:cTn>
                        </p:par>
                      </p:childTnLst>
                    </p:cTn>
                  </p:par>
                </p:childTnLst>
              </p:cTn>
              <p:nextCondLst>
                <p:cond evt="onClick" delay="0">
                  <p:tgtEl>
                    <p:spTgt spid="5"/>
                  </p:tgtEl>
                </p:cond>
              </p:nextCondLst>
            </p:seq>
            <p:seq concurrent="1" nextAc="seek">
              <p:cTn id="20" restart="whenNotActive" fill="hold" evtFilter="cancelBubble" nodeType="interactiveSeq">
                <p:stCondLst>
                  <p:cond evt="onClick" delay="0">
                    <p:tgtEl>
                      <p:spTgt spid="6"/>
                    </p:tgtEl>
                  </p:cond>
                </p:stCondLst>
                <p:endSync evt="end" delay="0">
                  <p:rtn val="all"/>
                </p:endSync>
                <p:childTnLst>
                  <p:par>
                    <p:cTn id="21" fill="hold">
                      <p:stCondLst>
                        <p:cond delay="0"/>
                      </p:stCondLst>
                      <p:childTnLst>
                        <p:par>
                          <p:cTn id="22" fill="hold">
                            <p:stCondLst>
                              <p:cond delay="0"/>
                            </p:stCondLst>
                            <p:childTnLst>
                              <p:par>
                                <p:cTn id="23" presetID="2" presetClass="mediacall" presetSubtype="0" fill="hold" nodeType="clickEffect">
                                  <p:stCondLst>
                                    <p:cond delay="0"/>
                                  </p:stCondLst>
                                  <p:childTnLst>
                                    <p:cmd type="call" cmd="togglePause">
                                      <p:cBhvr>
                                        <p:cTn id="24" dur="1" fill="hold"/>
                                        <p:tgtEl>
                                          <p:spTgt spid="6"/>
                                        </p:tgtEl>
                                      </p:cBhvr>
                                    </p:cmd>
                                  </p:childTnLst>
                                </p:cTn>
                              </p:par>
                            </p:childTnLst>
                          </p:cTn>
                        </p:par>
                      </p:childTnLst>
                    </p:cTn>
                  </p:par>
                </p:childTnLst>
              </p:cTn>
              <p:nextCondLst>
                <p:cond evt="onClick" delay="0">
                  <p:tgtEl>
                    <p:spTgt spid="6"/>
                  </p:tgtEl>
                </p:cond>
              </p:nextCondLst>
            </p:seq>
            <p:seq concurrent="1" nextAc="seek">
              <p:cTn id="25" restart="whenNotActive" fill="hold" evtFilter="cancelBubble" nodeType="interactiveSeq">
                <p:stCondLst>
                  <p:cond evt="onClick" delay="0">
                    <p:tgtEl>
                      <p:spTgt spid="7"/>
                    </p:tgtEl>
                  </p:cond>
                </p:stCondLst>
                <p:endSync evt="end" delay="0">
                  <p:rtn val="all"/>
                </p:endSync>
                <p:childTnLst>
                  <p:par>
                    <p:cTn id="26" fill="hold">
                      <p:stCondLst>
                        <p:cond delay="0"/>
                      </p:stCondLst>
                      <p:childTnLst>
                        <p:par>
                          <p:cTn id="27" fill="hold">
                            <p:stCondLst>
                              <p:cond delay="0"/>
                            </p:stCondLst>
                            <p:childTnLst>
                              <p:par>
                                <p:cTn id="28" presetID="2" presetClass="mediacall" presetSubtype="0" fill="hold" nodeType="clickEffect">
                                  <p:stCondLst>
                                    <p:cond delay="0"/>
                                  </p:stCondLst>
                                  <p:childTnLst>
                                    <p:cmd type="call" cmd="togglePause">
                                      <p:cBhvr>
                                        <p:cTn id="29" dur="1" fill="hold"/>
                                        <p:tgtEl>
                                          <p:spTgt spid="7"/>
                                        </p:tgtEl>
                                      </p:cBhvr>
                                    </p:cmd>
                                  </p:childTnLst>
                                </p:cTn>
                              </p:par>
                            </p:childTnLst>
                          </p:cTn>
                        </p:par>
                      </p:childTnLst>
                    </p:cTn>
                  </p:par>
                </p:childTnLst>
              </p:cTn>
              <p:nextCondLst>
                <p:cond evt="onClick" delay="0">
                  <p:tgtEl>
                    <p:spTgt spid="7"/>
                  </p:tgtEl>
                </p:cond>
              </p:nextCondLst>
            </p:seq>
            <p:video>
              <p:cMediaNode vol="80000">
                <p:cTn id="30" fill="hold" display="0">
                  <p:stCondLst>
                    <p:cond delay="indefinite"/>
                  </p:stCondLst>
                </p:cTn>
                <p:tgtEl>
                  <p:spTgt spid="5"/>
                </p:tgtEl>
              </p:cMediaNode>
            </p:video>
            <p:video>
              <p:cMediaNode vol="80000">
                <p:cTn id="31" fill="hold" display="0">
                  <p:stCondLst>
                    <p:cond delay="indefinite"/>
                  </p:stCondLst>
                </p:cTn>
                <p:tgtEl>
                  <p:spTgt spid="6"/>
                </p:tgtEl>
              </p:cMediaNode>
            </p:video>
            <p:video>
              <p:cMediaNode vol="80000">
                <p:cTn id="32" fill="hold" display="0">
                  <p:stCondLst>
                    <p:cond delay="indefinite"/>
                  </p:stCondLst>
                </p:cTn>
                <p:tgtEl>
                  <p:spTgt spid="7"/>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8D14483-3BD7-9DD1-236C-EE26C98DBB09}"/>
              </a:ext>
            </a:extLst>
          </p:cNvPr>
          <p:cNvSpPr txBox="1"/>
          <p:nvPr/>
        </p:nvSpPr>
        <p:spPr>
          <a:xfrm>
            <a:off x="674730" y="2105561"/>
            <a:ext cx="9519472" cy="3231654"/>
          </a:xfrm>
          <a:prstGeom prst="rect">
            <a:avLst/>
          </a:prstGeom>
          <a:noFill/>
          <a:effectLst>
            <a:softEdge rad="0"/>
          </a:effectLst>
        </p:spPr>
        <p:txBody>
          <a:bodyPr wrap="square" rtlCol="0">
            <a:spAutoFit/>
          </a:bodyPr>
          <a:lstStyle/>
          <a:p>
            <a:pPr marL="342900" indent="-342900">
              <a:buFont typeface="Arial" panose="020B0604020202020204" pitchFamily="34" charset="0"/>
              <a:buChar char="•"/>
            </a:pPr>
            <a:r>
              <a:rPr lang="en-IE" dirty="0">
                <a:solidFill>
                  <a:srgbClr val="303030"/>
                </a:solidFill>
                <a:latin typeface="Calibri" panose="020F0502020204030204" pitchFamily="34" charset="0"/>
                <a:cs typeface="Calibri" panose="020F0502020204030204" pitchFamily="34" charset="0"/>
              </a:rPr>
              <a:t>Know the importance of </a:t>
            </a:r>
            <a:r>
              <a:rPr lang="en-IE" b="1" dirty="0">
                <a:solidFill>
                  <a:srgbClr val="303030"/>
                </a:solidFill>
                <a:latin typeface="Calibri" panose="020F0502020204030204" pitchFamily="34" charset="0"/>
                <a:cs typeface="Calibri" panose="020F0502020204030204" pitchFamily="34" charset="0"/>
              </a:rPr>
              <a:t>Learning Styles</a:t>
            </a:r>
          </a:p>
          <a:p>
            <a:pPr marL="342900" indent="-342900">
              <a:buFont typeface="Arial" panose="020B0604020202020204" pitchFamily="34" charset="0"/>
              <a:buChar char="•"/>
            </a:pPr>
            <a:endParaRPr lang="en-IE" b="1" dirty="0">
              <a:solidFill>
                <a:srgbClr val="303030"/>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IE" dirty="0">
                <a:solidFill>
                  <a:srgbClr val="303030"/>
                </a:solidFill>
                <a:latin typeface="Calibri" panose="020F0502020204030204" pitchFamily="34" charset="0"/>
                <a:ea typeface="Kozuka Gothic Pro M" panose="020B0700000000000000" pitchFamily="34" charset="-128"/>
                <a:cs typeface="Calibri" panose="020F0502020204030204" pitchFamily="34" charset="0"/>
              </a:rPr>
              <a:t>Understand the </a:t>
            </a:r>
            <a:r>
              <a:rPr lang="en-IE" b="1" dirty="0">
                <a:solidFill>
                  <a:srgbClr val="303030"/>
                </a:solidFill>
                <a:latin typeface="Calibri" panose="020F0502020204030204" pitchFamily="34" charset="0"/>
                <a:ea typeface="Kozuka Gothic Pro M" panose="020B0700000000000000" pitchFamily="34" charset="-128"/>
                <a:cs typeface="Calibri" panose="020F0502020204030204" pitchFamily="34" charset="0"/>
              </a:rPr>
              <a:t>VAK Model</a:t>
            </a:r>
            <a:r>
              <a:rPr lang="en-IE" dirty="0">
                <a:solidFill>
                  <a:srgbClr val="303030"/>
                </a:solidFill>
                <a:latin typeface="Calibri" panose="020F0502020204030204" pitchFamily="34" charset="0"/>
                <a:ea typeface="Kozuka Gothic Pro M" panose="020B0700000000000000" pitchFamily="34" charset="-128"/>
                <a:cs typeface="Calibri" panose="020F0502020204030204" pitchFamily="34" charset="0"/>
              </a:rPr>
              <a:t> is and be able to work out your own </a:t>
            </a:r>
            <a:r>
              <a:rPr lang="en-IE" b="1" dirty="0">
                <a:solidFill>
                  <a:srgbClr val="303030"/>
                </a:solidFill>
                <a:latin typeface="Calibri" panose="020F0502020204030204" pitchFamily="34" charset="0"/>
                <a:ea typeface="Kozuka Gothic Pro M" panose="020B0700000000000000" pitchFamily="34" charset="-128"/>
                <a:cs typeface="Calibri" panose="020F0502020204030204" pitchFamily="34" charset="0"/>
              </a:rPr>
              <a:t>Individual Learning Style</a:t>
            </a:r>
          </a:p>
          <a:p>
            <a:pPr marL="342900" indent="-342900">
              <a:buFont typeface="Arial" panose="020B0604020202020204" pitchFamily="34" charset="0"/>
              <a:buChar char="•"/>
            </a:pPr>
            <a:endParaRPr lang="en-IE" b="1" dirty="0">
              <a:solidFill>
                <a:srgbClr val="303030"/>
              </a:solidFill>
              <a:latin typeface="Calibri" panose="020F0502020204030204" pitchFamily="34" charset="0"/>
              <a:ea typeface="Kozuka Gothic Pro M" panose="020B0700000000000000" pitchFamily="34" charset="-128"/>
              <a:cs typeface="Calibri" panose="020F0502020204030204" pitchFamily="34" charset="0"/>
            </a:endParaRPr>
          </a:p>
          <a:p>
            <a:pPr marL="342900" indent="-342900">
              <a:buFont typeface="Arial" panose="020B0604020202020204" pitchFamily="34" charset="0"/>
              <a:buChar char="•"/>
            </a:pPr>
            <a:r>
              <a:rPr lang="en-IE" dirty="0">
                <a:solidFill>
                  <a:srgbClr val="303030"/>
                </a:solidFill>
                <a:latin typeface="Calibri" panose="020F0502020204030204" pitchFamily="34" charset="0"/>
                <a:cs typeface="Calibri" panose="020F0502020204030204" pitchFamily="34" charset="0"/>
              </a:rPr>
              <a:t>Explore what is meant by </a:t>
            </a:r>
            <a:r>
              <a:rPr lang="en-IE" b="1" dirty="0">
                <a:solidFill>
                  <a:srgbClr val="303030"/>
                </a:solidFill>
                <a:latin typeface="Calibri" panose="020F0502020204030204" pitchFamily="34" charset="0"/>
                <a:cs typeface="Calibri" panose="020F0502020204030204" pitchFamily="34" charset="0"/>
              </a:rPr>
              <a:t>Information Processing</a:t>
            </a:r>
            <a:r>
              <a:rPr lang="en-IE" dirty="0">
                <a:solidFill>
                  <a:srgbClr val="303030"/>
                </a:solidFill>
                <a:latin typeface="Calibri" panose="020F0502020204030204" pitchFamily="34" charset="0"/>
                <a:cs typeface="Calibri" panose="020F0502020204030204" pitchFamily="34" charset="0"/>
              </a:rPr>
              <a:t> and what the </a:t>
            </a:r>
            <a:r>
              <a:rPr lang="en-IE" b="1" dirty="0">
                <a:solidFill>
                  <a:srgbClr val="303030"/>
                </a:solidFill>
                <a:latin typeface="Calibri" panose="020F0502020204030204" pitchFamily="34" charset="0"/>
                <a:cs typeface="Calibri" panose="020F0502020204030204" pitchFamily="34" charset="0"/>
              </a:rPr>
              <a:t>PARO Model</a:t>
            </a:r>
            <a:r>
              <a:rPr lang="en-IE" dirty="0">
                <a:solidFill>
                  <a:srgbClr val="303030"/>
                </a:solidFill>
                <a:latin typeface="Calibri" panose="020F0502020204030204" pitchFamily="34" charset="0"/>
                <a:cs typeface="Calibri" panose="020F0502020204030204" pitchFamily="34" charset="0"/>
              </a:rPr>
              <a:t> is</a:t>
            </a:r>
            <a:endParaRPr lang="en-IE" b="1" dirty="0">
              <a:solidFill>
                <a:srgbClr val="303030"/>
              </a:solidFill>
              <a:latin typeface="Calibri" panose="020F0502020204030204" pitchFamily="34" charset="0"/>
              <a:cs typeface="Calibri" panose="020F0502020204030204" pitchFamily="34" charset="0"/>
            </a:endParaRPr>
          </a:p>
          <a:p>
            <a:pPr marL="285750" indent="-285750">
              <a:spcBef>
                <a:spcPts val="2400"/>
              </a:spcBef>
              <a:buFont typeface="Arial" panose="020B0604020202020204" pitchFamily="34" charset="0"/>
              <a:buChar char="•"/>
            </a:pPr>
            <a:r>
              <a:rPr lang="en-IE" dirty="0">
                <a:solidFill>
                  <a:srgbClr val="303030"/>
                </a:solidFill>
                <a:latin typeface="Calibri" panose="020F0502020204030204" pitchFamily="34" charset="0"/>
                <a:cs typeface="Calibri" panose="020F0502020204030204" pitchFamily="34" charset="0"/>
              </a:rPr>
              <a:t> Complete the </a:t>
            </a:r>
            <a:r>
              <a:rPr lang="en-IE" b="1" dirty="0">
                <a:solidFill>
                  <a:srgbClr val="303030"/>
                </a:solidFill>
                <a:latin typeface="Calibri" panose="020F0502020204030204" pitchFamily="34" charset="0"/>
                <a:cs typeface="Calibri" panose="020F0502020204030204" pitchFamily="34" charset="0"/>
              </a:rPr>
              <a:t>Learning Styles App </a:t>
            </a:r>
            <a:r>
              <a:rPr lang="en-IE" dirty="0">
                <a:solidFill>
                  <a:srgbClr val="303030"/>
                </a:solidFill>
                <a:latin typeface="Calibri" panose="020F0502020204030204" pitchFamily="34" charset="0"/>
                <a:cs typeface="Calibri" panose="020F0502020204030204" pitchFamily="34" charset="0"/>
              </a:rPr>
              <a:t>and understand your preferred way to learn</a:t>
            </a:r>
          </a:p>
          <a:p>
            <a:pPr marL="285750" indent="-285750">
              <a:spcBef>
                <a:spcPts val="2400"/>
              </a:spcBef>
              <a:buFont typeface="Arial" panose="020B0604020202020204" pitchFamily="34" charset="0"/>
              <a:buChar char="•"/>
            </a:pPr>
            <a:r>
              <a:rPr lang="en-IE" dirty="0">
                <a:solidFill>
                  <a:srgbClr val="303030"/>
                </a:solidFill>
                <a:latin typeface="Calibri" panose="020F0502020204030204" pitchFamily="34" charset="0"/>
                <a:cs typeface="Calibri" panose="020F0502020204030204" pitchFamily="34" charset="0"/>
              </a:rPr>
              <a:t>Understand how you can use the information to help</a:t>
            </a:r>
            <a:r>
              <a:rPr lang="en-IE" b="1" dirty="0">
                <a:solidFill>
                  <a:srgbClr val="303030"/>
                </a:solidFill>
                <a:latin typeface="Calibri" panose="020F0502020204030204" pitchFamily="34" charset="0"/>
                <a:cs typeface="Calibri" panose="020F0502020204030204" pitchFamily="34" charset="0"/>
              </a:rPr>
              <a:t> Improve Your Learning and Study habits</a:t>
            </a:r>
          </a:p>
          <a:p>
            <a:pPr>
              <a:spcBef>
                <a:spcPts val="2400"/>
              </a:spcBef>
            </a:pPr>
            <a:endParaRPr lang="en-IE" b="1" dirty="0">
              <a:solidFill>
                <a:srgbClr val="30303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368252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44509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A77D1F4-3B26-3899-DE33-A805ECB1875C}"/>
              </a:ext>
            </a:extLst>
          </p:cNvPr>
          <p:cNvSpPr txBox="1"/>
          <p:nvPr/>
        </p:nvSpPr>
        <p:spPr>
          <a:xfrm>
            <a:off x="999679" y="610663"/>
            <a:ext cx="10192641" cy="461665"/>
          </a:xfrm>
          <a:prstGeom prst="rect">
            <a:avLst/>
          </a:prstGeom>
          <a:noFill/>
        </p:spPr>
        <p:txBody>
          <a:bodyPr wrap="square">
            <a:spAutoFit/>
          </a:bodyPr>
          <a:lstStyle/>
          <a:p>
            <a:pPr algn="ctr"/>
            <a:r>
              <a:rPr lang="en-IE" sz="2400" b="1" dirty="0">
                <a:solidFill>
                  <a:srgbClr val="303030"/>
                </a:solidFill>
                <a:latin typeface="Aptos "/>
              </a:rPr>
              <a:t>The importance of understanding your  Learning Style</a:t>
            </a:r>
            <a:endParaRPr lang="en-IE" sz="2400" b="1" i="0" dirty="0">
              <a:solidFill>
                <a:srgbClr val="303030"/>
              </a:solidFill>
              <a:effectLst/>
              <a:latin typeface="Aptos "/>
            </a:endParaRPr>
          </a:p>
        </p:txBody>
      </p:sp>
      <p:sp>
        <p:nvSpPr>
          <p:cNvPr id="7" name="TextBox 6">
            <a:extLst>
              <a:ext uri="{FF2B5EF4-FFF2-40B4-BE49-F238E27FC236}">
                <a16:creationId xmlns:a16="http://schemas.microsoft.com/office/drawing/2014/main" id="{3A6A142E-D8DC-EA52-666C-19A76C3DDE99}"/>
              </a:ext>
            </a:extLst>
          </p:cNvPr>
          <p:cNvSpPr txBox="1"/>
          <p:nvPr/>
        </p:nvSpPr>
        <p:spPr>
          <a:xfrm>
            <a:off x="667693" y="1072328"/>
            <a:ext cx="8838446" cy="5355312"/>
          </a:xfrm>
          <a:prstGeom prst="rect">
            <a:avLst/>
          </a:prstGeom>
          <a:noFill/>
        </p:spPr>
        <p:txBody>
          <a:bodyPr wrap="square">
            <a:spAutoFit/>
          </a:bodyPr>
          <a:lstStyle/>
          <a:p>
            <a:pPr marL="285750" indent="-285750" algn="l">
              <a:buFont typeface="Arial" panose="020B0604020202020204" pitchFamily="34" charset="0"/>
              <a:buChar char="•"/>
            </a:pPr>
            <a:r>
              <a:rPr lang="en-IE" sz="1800" b="0" i="0" dirty="0">
                <a:solidFill>
                  <a:srgbClr val="303030"/>
                </a:solidFill>
                <a:effectLst/>
                <a:latin typeface="Aptos" panose="020B0004020202020204" pitchFamily="34" charset="0"/>
              </a:rPr>
              <a:t>Educational experts have shown that by becoming </a:t>
            </a:r>
            <a:r>
              <a:rPr lang="en-IE" sz="1800" i="0" dirty="0">
                <a:solidFill>
                  <a:srgbClr val="0070C0"/>
                </a:solidFill>
                <a:effectLst/>
                <a:latin typeface="Aptos" panose="020B0004020202020204" pitchFamily="34" charset="0"/>
              </a:rPr>
              <a:t>more aware of how you learn</a:t>
            </a:r>
            <a:r>
              <a:rPr lang="en-IE" sz="1800" b="0" i="0" dirty="0">
                <a:solidFill>
                  <a:srgbClr val="303030"/>
                </a:solidFill>
                <a:effectLst/>
                <a:latin typeface="Aptos" panose="020B0004020202020204" pitchFamily="34" charset="0"/>
              </a:rPr>
              <a:t>, you can </a:t>
            </a:r>
            <a:r>
              <a:rPr lang="en-IE" sz="1800" i="0" dirty="0">
                <a:solidFill>
                  <a:srgbClr val="303030"/>
                </a:solidFill>
                <a:effectLst/>
                <a:latin typeface="Aptos" panose="020B0004020202020204" pitchFamily="34" charset="0"/>
              </a:rPr>
              <a:t>become a</a:t>
            </a:r>
            <a:r>
              <a:rPr lang="en-IE" sz="1800" b="1" i="0" dirty="0">
                <a:solidFill>
                  <a:srgbClr val="303030"/>
                </a:solidFill>
                <a:effectLst/>
                <a:latin typeface="Aptos" panose="020B0004020202020204" pitchFamily="34" charset="0"/>
              </a:rPr>
              <a:t> </a:t>
            </a:r>
            <a:r>
              <a:rPr lang="en-IE" sz="1800" i="0" dirty="0">
                <a:solidFill>
                  <a:srgbClr val="0070C0"/>
                </a:solidFill>
                <a:effectLst/>
                <a:latin typeface="Aptos" panose="020B0004020202020204" pitchFamily="34" charset="0"/>
              </a:rPr>
              <a:t>better learner</a:t>
            </a:r>
            <a:r>
              <a:rPr lang="en-IE" sz="1800" i="0" dirty="0">
                <a:solidFill>
                  <a:srgbClr val="303030"/>
                </a:solidFill>
                <a:effectLst/>
                <a:latin typeface="Aptos" panose="020B0004020202020204" pitchFamily="34" charset="0"/>
              </a:rPr>
              <a:t>. </a:t>
            </a:r>
          </a:p>
          <a:p>
            <a:pPr algn="l"/>
            <a:endParaRPr lang="en-IE" sz="1800" dirty="0">
              <a:solidFill>
                <a:srgbClr val="303030"/>
              </a:solidFill>
              <a:latin typeface="Aptos" panose="020B0004020202020204" pitchFamily="34" charset="0"/>
            </a:endParaRPr>
          </a:p>
          <a:p>
            <a:pPr marL="285750" indent="-285750" algn="l">
              <a:buFont typeface="Arial" panose="020B0604020202020204" pitchFamily="34" charset="0"/>
              <a:buChar char="•"/>
            </a:pPr>
            <a:r>
              <a:rPr lang="en-IE" sz="1800" b="0" i="0" dirty="0">
                <a:solidFill>
                  <a:srgbClr val="303030"/>
                </a:solidFill>
                <a:effectLst/>
                <a:latin typeface="Aptos" panose="020B0004020202020204" pitchFamily="34" charset="0"/>
              </a:rPr>
              <a:t>It has been shown that there are </a:t>
            </a:r>
            <a:r>
              <a:rPr lang="en-IE" sz="1800" i="0" dirty="0">
                <a:solidFill>
                  <a:srgbClr val="303030"/>
                </a:solidFill>
                <a:effectLst/>
                <a:latin typeface="Aptos" panose="020B0004020202020204" pitchFamily="34" charset="0"/>
              </a:rPr>
              <a:t>many different methods of learning</a:t>
            </a:r>
            <a:r>
              <a:rPr lang="en-IE" sz="1800" dirty="0">
                <a:solidFill>
                  <a:srgbClr val="303030"/>
                </a:solidFill>
                <a:latin typeface="Aptos" panose="020B0004020202020204" pitchFamily="34" charset="0"/>
              </a:rPr>
              <a:t> </a:t>
            </a:r>
            <a:r>
              <a:rPr lang="en-IE" sz="1800" b="0" i="0" dirty="0">
                <a:solidFill>
                  <a:srgbClr val="303030"/>
                </a:solidFill>
                <a:effectLst/>
                <a:latin typeface="Aptos" panose="020B0004020202020204" pitchFamily="34" charset="0"/>
              </a:rPr>
              <a:t>and what works best depends on the </a:t>
            </a:r>
            <a:r>
              <a:rPr lang="en-IE" sz="1800" b="0" i="0" dirty="0">
                <a:solidFill>
                  <a:srgbClr val="0070C0"/>
                </a:solidFill>
                <a:effectLst/>
                <a:latin typeface="Aptos" panose="020B0004020202020204" pitchFamily="34" charset="0"/>
              </a:rPr>
              <a:t>task</a:t>
            </a:r>
            <a:r>
              <a:rPr lang="en-IE" sz="1800" b="0" i="0" dirty="0">
                <a:solidFill>
                  <a:srgbClr val="303030"/>
                </a:solidFill>
                <a:effectLst/>
                <a:latin typeface="Aptos" panose="020B0004020202020204" pitchFamily="34" charset="0"/>
              </a:rPr>
              <a:t>, the </a:t>
            </a:r>
            <a:r>
              <a:rPr lang="en-IE" sz="1800" b="0" i="0" dirty="0">
                <a:solidFill>
                  <a:srgbClr val="0070C0"/>
                </a:solidFill>
                <a:effectLst/>
                <a:latin typeface="Aptos" panose="020B0004020202020204" pitchFamily="34" charset="0"/>
              </a:rPr>
              <a:t>situation</a:t>
            </a:r>
            <a:r>
              <a:rPr lang="en-IE" sz="1800" b="0" i="0" dirty="0">
                <a:solidFill>
                  <a:srgbClr val="303030"/>
                </a:solidFill>
                <a:effectLst/>
                <a:latin typeface="Aptos" panose="020B0004020202020204" pitchFamily="34" charset="0"/>
              </a:rPr>
              <a:t> and your </a:t>
            </a:r>
            <a:r>
              <a:rPr lang="en-IE" sz="1800" b="0" i="0" dirty="0">
                <a:solidFill>
                  <a:srgbClr val="0070C0"/>
                </a:solidFill>
                <a:effectLst/>
                <a:latin typeface="Aptos" panose="020B0004020202020204" pitchFamily="34" charset="0"/>
              </a:rPr>
              <a:t>personality.</a:t>
            </a:r>
          </a:p>
          <a:p>
            <a:pPr marL="285750" indent="-285750" algn="l">
              <a:buFont typeface="Arial" panose="020B0604020202020204" pitchFamily="34" charset="0"/>
              <a:buChar char="•"/>
            </a:pPr>
            <a:endParaRPr lang="en-IE" sz="1800" b="0" i="0" dirty="0">
              <a:solidFill>
                <a:srgbClr val="303030"/>
              </a:solidFill>
              <a:effectLst/>
              <a:latin typeface="Aptos" panose="020B0004020202020204" pitchFamily="34" charset="0"/>
            </a:endParaRPr>
          </a:p>
          <a:p>
            <a:pPr marL="285750" indent="-285750" algn="l">
              <a:buFont typeface="Arial" panose="020B0604020202020204" pitchFamily="34" charset="0"/>
              <a:buChar char="•"/>
            </a:pPr>
            <a:r>
              <a:rPr lang="en-IE" sz="1800" b="0" i="0" dirty="0">
                <a:solidFill>
                  <a:srgbClr val="303030"/>
                </a:solidFill>
                <a:effectLst/>
                <a:latin typeface="Aptos" panose="020B0004020202020204" pitchFamily="34" charset="0"/>
              </a:rPr>
              <a:t>We can become more effective learners if we are </a:t>
            </a:r>
            <a:r>
              <a:rPr lang="en-IE" sz="1800" i="0" dirty="0">
                <a:effectLst/>
                <a:latin typeface="Aptos" panose="020B0004020202020204" pitchFamily="34" charset="0"/>
              </a:rPr>
              <a:t>aware of the different learning </a:t>
            </a:r>
            <a:r>
              <a:rPr lang="en-IE" sz="1800" i="0" dirty="0">
                <a:solidFill>
                  <a:srgbClr val="0070C0"/>
                </a:solidFill>
                <a:effectLst/>
                <a:latin typeface="Aptos" panose="020B0004020202020204" pitchFamily="34" charset="0"/>
              </a:rPr>
              <a:t>methods</a:t>
            </a:r>
            <a:r>
              <a:rPr lang="en-IE" sz="1800" dirty="0">
                <a:solidFill>
                  <a:srgbClr val="0070C0"/>
                </a:solidFill>
                <a:latin typeface="Aptos" panose="020B0004020202020204" pitchFamily="34" charset="0"/>
              </a:rPr>
              <a:t> </a:t>
            </a:r>
            <a:r>
              <a:rPr lang="en-IE" sz="1800" b="0" i="0" dirty="0">
                <a:solidFill>
                  <a:srgbClr val="303030"/>
                </a:solidFill>
                <a:effectLst/>
                <a:latin typeface="Aptos" panose="020B0004020202020204" pitchFamily="34" charset="0"/>
              </a:rPr>
              <a:t>and understand </a:t>
            </a:r>
            <a:r>
              <a:rPr lang="en-IE" sz="1800" i="0" dirty="0">
                <a:solidFill>
                  <a:srgbClr val="303030"/>
                </a:solidFill>
                <a:effectLst/>
                <a:latin typeface="Aptos" panose="020B0004020202020204" pitchFamily="34" charset="0"/>
              </a:rPr>
              <a:t>what </a:t>
            </a:r>
            <a:r>
              <a:rPr lang="en-IE" sz="1800" i="0" dirty="0">
                <a:solidFill>
                  <a:srgbClr val="0070C0"/>
                </a:solidFill>
                <a:effectLst/>
                <a:latin typeface="Aptos" panose="020B0004020202020204" pitchFamily="34" charset="0"/>
              </a:rPr>
              <a:t>works best for us.</a:t>
            </a:r>
          </a:p>
          <a:p>
            <a:pPr marL="285750" indent="-285750" algn="l">
              <a:buFont typeface="Arial" panose="020B0604020202020204" pitchFamily="34" charset="0"/>
              <a:buChar char="•"/>
            </a:pPr>
            <a:endParaRPr lang="en-IE" dirty="0">
              <a:solidFill>
                <a:srgbClr val="0070C0"/>
              </a:solidFill>
              <a:latin typeface="Aptos" panose="020B0004020202020204" pitchFamily="34" charset="0"/>
            </a:endParaRPr>
          </a:p>
          <a:p>
            <a:r>
              <a:rPr lang="en-US" dirty="0">
                <a:latin typeface="Aptos" panose="020B0004020202020204" pitchFamily="34" charset="0"/>
              </a:rPr>
              <a:t>There are two main elements involved in understanding how we learn:</a:t>
            </a:r>
          </a:p>
          <a:p>
            <a:endParaRPr lang="en-US" dirty="0">
              <a:latin typeface="Aptos" panose="020B0004020202020204" pitchFamily="34" charset="0"/>
            </a:endParaRPr>
          </a:p>
          <a:p>
            <a:pPr lvl="1"/>
            <a:r>
              <a:rPr lang="en-US" dirty="0">
                <a:latin typeface="Aptos" panose="020B0004020202020204" pitchFamily="34" charset="0"/>
              </a:rPr>
              <a:t>(1) Find out what our most dominant learning style is, whether it is </a:t>
            </a:r>
            <a:r>
              <a:rPr lang="en-US" b="1" i="1" dirty="0">
                <a:latin typeface="Aptos" panose="020B0004020202020204" pitchFamily="34" charset="0"/>
              </a:rPr>
              <a:t>Visual</a:t>
            </a:r>
            <a:r>
              <a:rPr lang="en-US" b="1" dirty="0">
                <a:latin typeface="Aptos" panose="020B0004020202020204" pitchFamily="34" charset="0"/>
              </a:rPr>
              <a:t>, </a:t>
            </a:r>
            <a:r>
              <a:rPr lang="en-US" b="1" i="1" dirty="0">
                <a:latin typeface="Aptos" panose="020B0004020202020204" pitchFamily="34" charset="0"/>
              </a:rPr>
              <a:t>Auditory</a:t>
            </a:r>
            <a:r>
              <a:rPr lang="en-US" b="1" dirty="0">
                <a:latin typeface="Aptos" panose="020B0004020202020204" pitchFamily="34" charset="0"/>
              </a:rPr>
              <a:t> or </a:t>
            </a:r>
            <a:r>
              <a:rPr lang="en-US" b="1" i="1" dirty="0" err="1">
                <a:latin typeface="Aptos" panose="020B0004020202020204" pitchFamily="34" charset="0"/>
              </a:rPr>
              <a:t>Kinaesthetic</a:t>
            </a:r>
            <a:r>
              <a:rPr lang="en-US" dirty="0">
                <a:latin typeface="Aptos" panose="020B0004020202020204" pitchFamily="34" charset="0"/>
              </a:rPr>
              <a:t>. The </a:t>
            </a:r>
            <a:r>
              <a:rPr lang="en-US" b="1" dirty="0">
                <a:latin typeface="Aptos" panose="020B0004020202020204" pitchFamily="34" charset="0"/>
              </a:rPr>
              <a:t>VAK model</a:t>
            </a:r>
            <a:r>
              <a:rPr lang="en-US" dirty="0">
                <a:latin typeface="Aptos" panose="020B0004020202020204" pitchFamily="34" charset="0"/>
              </a:rPr>
              <a:t> is useful here.</a:t>
            </a:r>
          </a:p>
          <a:p>
            <a:pPr lvl="1"/>
            <a:endParaRPr lang="en-US" dirty="0">
              <a:latin typeface="Aptos" panose="020B0004020202020204" pitchFamily="34" charset="0"/>
            </a:endParaRPr>
          </a:p>
          <a:p>
            <a:pPr lvl="1"/>
            <a:r>
              <a:rPr lang="en-US" dirty="0">
                <a:latin typeface="Aptos" panose="020B0004020202020204" pitchFamily="34" charset="0"/>
              </a:rPr>
              <a:t>(2) Find out </a:t>
            </a:r>
            <a:r>
              <a:rPr lang="en-US" b="1" dirty="0">
                <a:solidFill>
                  <a:srgbClr val="0070C0"/>
                </a:solidFill>
                <a:latin typeface="Aptos" panose="020B0004020202020204" pitchFamily="34" charset="0"/>
              </a:rPr>
              <a:t>how our brains manage and process the information</a:t>
            </a:r>
            <a:r>
              <a:rPr lang="en-US" dirty="0">
                <a:latin typeface="Aptos" panose="020B0004020202020204" pitchFamily="34" charset="0"/>
              </a:rPr>
              <a:t>, whether it is </a:t>
            </a:r>
            <a:r>
              <a:rPr lang="en-US" b="1" i="1" dirty="0">
                <a:latin typeface="Aptos" panose="020B0004020202020204" pitchFamily="34" charset="0"/>
              </a:rPr>
              <a:t>Practical</a:t>
            </a:r>
            <a:r>
              <a:rPr lang="en-US" b="1" dirty="0">
                <a:latin typeface="Aptos" panose="020B0004020202020204" pitchFamily="34" charset="0"/>
              </a:rPr>
              <a:t>, </a:t>
            </a:r>
            <a:r>
              <a:rPr lang="en-US" b="1" i="1" dirty="0">
                <a:latin typeface="Aptos" panose="020B0004020202020204" pitchFamily="34" charset="0"/>
              </a:rPr>
              <a:t>Active</a:t>
            </a:r>
            <a:r>
              <a:rPr lang="en-US" b="1" dirty="0">
                <a:latin typeface="Aptos" panose="020B0004020202020204" pitchFamily="34" charset="0"/>
              </a:rPr>
              <a:t>, </a:t>
            </a:r>
            <a:r>
              <a:rPr lang="en-US" b="1" i="1" dirty="0">
                <a:latin typeface="Aptos" panose="020B0004020202020204" pitchFamily="34" charset="0"/>
              </a:rPr>
              <a:t>Reflective</a:t>
            </a:r>
            <a:r>
              <a:rPr lang="en-US" b="1" dirty="0">
                <a:latin typeface="Aptos" panose="020B0004020202020204" pitchFamily="34" charset="0"/>
              </a:rPr>
              <a:t> or </a:t>
            </a:r>
            <a:r>
              <a:rPr lang="en-US" b="1" i="1" dirty="0">
                <a:latin typeface="Aptos" panose="020B0004020202020204" pitchFamily="34" charset="0"/>
              </a:rPr>
              <a:t>Objective</a:t>
            </a:r>
            <a:r>
              <a:rPr lang="en-US" dirty="0">
                <a:latin typeface="Aptos" panose="020B0004020202020204" pitchFamily="34" charset="0"/>
              </a:rPr>
              <a:t>. The </a:t>
            </a:r>
            <a:r>
              <a:rPr lang="en-US" b="1" dirty="0">
                <a:latin typeface="Aptos" panose="020B0004020202020204" pitchFamily="34" charset="0"/>
              </a:rPr>
              <a:t>PARO model</a:t>
            </a:r>
            <a:r>
              <a:rPr lang="en-US" dirty="0">
                <a:latin typeface="Aptos" panose="020B0004020202020204" pitchFamily="34" charset="0"/>
              </a:rPr>
              <a:t> is what we can use to understand this. </a:t>
            </a:r>
          </a:p>
          <a:p>
            <a:pPr marL="742950" lvl="1" indent="-285750">
              <a:buFont typeface="Arial" panose="020B0604020202020204" pitchFamily="34" charset="0"/>
              <a:buChar char="•"/>
            </a:pPr>
            <a:endParaRPr lang="en-IE" i="0" dirty="0">
              <a:solidFill>
                <a:srgbClr val="0070C0"/>
              </a:solidFill>
              <a:effectLst/>
              <a:latin typeface="Aptos" panose="020B0004020202020204" pitchFamily="34" charset="0"/>
            </a:endParaRPr>
          </a:p>
          <a:p>
            <a:pPr lvl="1"/>
            <a:endParaRPr lang="en-IE" dirty="0"/>
          </a:p>
        </p:txBody>
      </p:sp>
      <p:pic>
        <p:nvPicPr>
          <p:cNvPr id="9" name="Picture 8">
            <a:extLst>
              <a:ext uri="{FF2B5EF4-FFF2-40B4-BE49-F238E27FC236}">
                <a16:creationId xmlns:a16="http://schemas.microsoft.com/office/drawing/2014/main" id="{32B8E4BC-365A-7E34-75C9-BB8DD57303F2}"/>
              </a:ext>
            </a:extLst>
          </p:cNvPr>
          <p:cNvPicPr>
            <a:picLocks noChangeAspect="1"/>
          </p:cNvPicPr>
          <p:nvPr/>
        </p:nvPicPr>
        <p:blipFill>
          <a:blip r:embed="rId3"/>
          <a:stretch>
            <a:fillRect/>
          </a:stretch>
        </p:blipFill>
        <p:spPr>
          <a:xfrm>
            <a:off x="9310995" y="1783533"/>
            <a:ext cx="2864327" cy="3322620"/>
          </a:xfrm>
          <a:prstGeom prst="rect">
            <a:avLst/>
          </a:prstGeom>
        </p:spPr>
      </p:pic>
    </p:spTree>
    <p:extLst>
      <p:ext uri="{BB962C8B-B14F-4D97-AF65-F5344CB8AC3E}">
        <p14:creationId xmlns:p14="http://schemas.microsoft.com/office/powerpoint/2010/main" val="1132934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anim calcmode="lin" valueType="num">
                                      <p:cBhvr additive="base">
                                        <p:cTn id="13"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anim calcmode="lin" valueType="num">
                                      <p:cBhvr additive="base">
                                        <p:cTn id="19"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xEl>
                                              <p:pRg st="6" end="6"/>
                                            </p:txEl>
                                          </p:spTgt>
                                        </p:tgtEl>
                                        <p:attrNameLst>
                                          <p:attrName>style.visibility</p:attrName>
                                        </p:attrNameLst>
                                      </p:cBhvr>
                                      <p:to>
                                        <p:strVal val="visible"/>
                                      </p:to>
                                    </p:set>
                                    <p:anim calcmode="lin" valueType="num">
                                      <p:cBhvr additive="base">
                                        <p:cTn id="25"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6" end="6"/>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7">
                                            <p:txEl>
                                              <p:pRg st="8" end="8"/>
                                            </p:txEl>
                                          </p:spTgt>
                                        </p:tgtEl>
                                        <p:attrNameLst>
                                          <p:attrName>style.visibility</p:attrName>
                                        </p:attrNameLst>
                                      </p:cBhvr>
                                      <p:to>
                                        <p:strVal val="visible"/>
                                      </p:to>
                                    </p:set>
                                    <p:anim calcmode="lin" valueType="num">
                                      <p:cBhvr additive="base">
                                        <p:cTn id="29" dur="500" fill="hold"/>
                                        <p:tgtEl>
                                          <p:spTgt spid="7">
                                            <p:txEl>
                                              <p:pRg st="8" end="8"/>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7">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7">
                                            <p:txEl>
                                              <p:pRg st="10" end="10"/>
                                            </p:txEl>
                                          </p:spTgt>
                                        </p:tgtEl>
                                        <p:attrNameLst>
                                          <p:attrName>style.visibility</p:attrName>
                                        </p:attrNameLst>
                                      </p:cBhvr>
                                      <p:to>
                                        <p:strVal val="visible"/>
                                      </p:to>
                                    </p:set>
                                    <p:anim calcmode="lin" valueType="num">
                                      <p:cBhvr additive="base">
                                        <p:cTn id="35" dur="500" fill="hold"/>
                                        <p:tgtEl>
                                          <p:spTgt spid="7">
                                            <p:txEl>
                                              <p:pRg st="10" end="10"/>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7">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1B3CEC6-8C41-25E4-582A-53FE8117A6CE}"/>
              </a:ext>
            </a:extLst>
          </p:cNvPr>
          <p:cNvSpPr txBox="1"/>
          <p:nvPr/>
        </p:nvSpPr>
        <p:spPr>
          <a:xfrm>
            <a:off x="3042369" y="513478"/>
            <a:ext cx="5595787" cy="523220"/>
          </a:xfrm>
          <a:prstGeom prst="rect">
            <a:avLst/>
          </a:prstGeom>
          <a:noFill/>
        </p:spPr>
        <p:txBody>
          <a:bodyPr wrap="square">
            <a:spAutoFit/>
          </a:bodyPr>
          <a:lstStyle/>
          <a:p>
            <a:pPr algn="ctr"/>
            <a:r>
              <a:rPr lang="en-IE" sz="2800" b="1" dirty="0">
                <a:solidFill>
                  <a:srgbClr val="303030"/>
                </a:solidFill>
                <a:latin typeface="+mj-lt"/>
              </a:rPr>
              <a:t>The VAK model</a:t>
            </a:r>
            <a:endParaRPr lang="en-IE" sz="2800" b="1" i="0" dirty="0">
              <a:solidFill>
                <a:srgbClr val="303030"/>
              </a:solidFill>
              <a:effectLst/>
              <a:latin typeface="+mj-lt"/>
            </a:endParaRPr>
          </a:p>
        </p:txBody>
      </p:sp>
      <p:pic>
        <p:nvPicPr>
          <p:cNvPr id="7" name="Picture 2" descr="Learning Transfer: Visual, Auditory or Kinaesthetic? - Lever - Transfer of  Learning">
            <a:extLst>
              <a:ext uri="{FF2B5EF4-FFF2-40B4-BE49-F238E27FC236}">
                <a16:creationId xmlns:a16="http://schemas.microsoft.com/office/drawing/2014/main" id="{63DBD35B-53D0-F5E8-6CD0-3132FAE8B8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29586" y="4785846"/>
            <a:ext cx="3223063" cy="115157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Diagram of a visual acuity&#10;&#10;Description automatically generated with medium confidence">
            <a:extLst>
              <a:ext uri="{FF2B5EF4-FFF2-40B4-BE49-F238E27FC236}">
                <a16:creationId xmlns:a16="http://schemas.microsoft.com/office/drawing/2014/main" id="{A56CB944-8953-9831-CEF9-BA03BB92CA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27541" y="1240491"/>
            <a:ext cx="3464460" cy="2581362"/>
          </a:xfrm>
          <a:prstGeom prst="rect">
            <a:avLst/>
          </a:prstGeom>
        </p:spPr>
      </p:pic>
      <p:sp>
        <p:nvSpPr>
          <p:cNvPr id="12" name="TextBox 11">
            <a:extLst>
              <a:ext uri="{FF2B5EF4-FFF2-40B4-BE49-F238E27FC236}">
                <a16:creationId xmlns:a16="http://schemas.microsoft.com/office/drawing/2014/main" id="{E2A903F8-2509-43C9-7C74-9FF0CCE010F8}"/>
              </a:ext>
            </a:extLst>
          </p:cNvPr>
          <p:cNvSpPr txBox="1"/>
          <p:nvPr/>
        </p:nvSpPr>
        <p:spPr>
          <a:xfrm>
            <a:off x="391679" y="1081965"/>
            <a:ext cx="8634625" cy="3970318"/>
          </a:xfrm>
          <a:prstGeom prst="rect">
            <a:avLst/>
          </a:prstGeom>
          <a:noFill/>
        </p:spPr>
        <p:txBody>
          <a:bodyPr wrap="square">
            <a:spAutoFit/>
          </a:bodyPr>
          <a:lstStyle/>
          <a:p>
            <a:pPr marL="285750" indent="-285750" algn="l">
              <a:buFont typeface="Arial" panose="020B0604020202020204" pitchFamily="34" charset="0"/>
              <a:buChar char="•"/>
            </a:pPr>
            <a:r>
              <a:rPr lang="en-IE" sz="1800" b="0" i="0" dirty="0">
                <a:solidFill>
                  <a:srgbClr val="303030"/>
                </a:solidFill>
                <a:effectLst/>
                <a:latin typeface="Aptos" panose="020B0004020202020204" pitchFamily="34" charset="0"/>
              </a:rPr>
              <a:t>Learning Styles are the ways in which people learn. </a:t>
            </a:r>
          </a:p>
          <a:p>
            <a:pPr marL="285750" indent="-285750" algn="l">
              <a:buFont typeface="Arial" panose="020B0604020202020204" pitchFamily="34" charset="0"/>
              <a:buChar char="•"/>
            </a:pPr>
            <a:endParaRPr lang="en-IE" sz="1800" dirty="0">
              <a:solidFill>
                <a:srgbClr val="303030"/>
              </a:solidFill>
              <a:latin typeface="Aptos" panose="020B0004020202020204" pitchFamily="34" charset="0"/>
            </a:endParaRPr>
          </a:p>
          <a:p>
            <a:pPr marL="285750" indent="-285750" algn="l">
              <a:buFont typeface="Arial" panose="020B0604020202020204" pitchFamily="34" charset="0"/>
              <a:buChar char="•"/>
            </a:pPr>
            <a:r>
              <a:rPr lang="en-IE" sz="1800" b="0" i="0" dirty="0">
                <a:solidFill>
                  <a:srgbClr val="303030"/>
                </a:solidFill>
                <a:effectLst/>
                <a:latin typeface="Aptos" panose="020B0004020202020204" pitchFamily="34" charset="0"/>
              </a:rPr>
              <a:t>The </a:t>
            </a:r>
            <a:r>
              <a:rPr lang="en-IE" sz="1800" b="1" i="0" dirty="0">
                <a:solidFill>
                  <a:srgbClr val="303030"/>
                </a:solidFill>
                <a:effectLst/>
                <a:latin typeface="Aptos" panose="020B0004020202020204" pitchFamily="34" charset="0"/>
              </a:rPr>
              <a:t>VAK model</a:t>
            </a:r>
            <a:r>
              <a:rPr lang="en-IE" sz="1800" b="0" i="0" dirty="0">
                <a:solidFill>
                  <a:srgbClr val="303030"/>
                </a:solidFill>
                <a:effectLst/>
                <a:latin typeface="Aptos" panose="020B0004020202020204" pitchFamily="34" charset="0"/>
              </a:rPr>
              <a:t> is one of the most simple ways to explain these by using the </a:t>
            </a:r>
            <a:r>
              <a:rPr lang="en-IE" sz="1800" b="1" i="0" dirty="0">
                <a:solidFill>
                  <a:srgbClr val="303030"/>
                </a:solidFill>
                <a:effectLst/>
                <a:latin typeface="Aptos" panose="020B0004020202020204" pitchFamily="34" charset="0"/>
              </a:rPr>
              <a:t>three </a:t>
            </a:r>
            <a:r>
              <a:rPr lang="en-IE" sz="1800" b="0" i="0" dirty="0">
                <a:solidFill>
                  <a:srgbClr val="303030"/>
                </a:solidFill>
                <a:effectLst/>
                <a:latin typeface="Aptos" panose="020B0004020202020204" pitchFamily="34" charset="0"/>
              </a:rPr>
              <a:t>main sensory receivers of </a:t>
            </a:r>
            <a:r>
              <a:rPr lang="en-IE" sz="1800" b="0" i="0" dirty="0">
                <a:solidFill>
                  <a:srgbClr val="0070C0"/>
                </a:solidFill>
                <a:effectLst/>
                <a:latin typeface="Aptos" panose="020B0004020202020204" pitchFamily="34" charset="0"/>
              </a:rPr>
              <a:t>V</a:t>
            </a:r>
            <a:r>
              <a:rPr lang="en-IE" dirty="0">
                <a:solidFill>
                  <a:srgbClr val="0070C0"/>
                </a:solidFill>
                <a:latin typeface="Aptos" panose="020B0004020202020204" pitchFamily="34" charset="0"/>
              </a:rPr>
              <a:t>isual</a:t>
            </a:r>
            <a:r>
              <a:rPr lang="en-IE" sz="1800" b="0" i="0" dirty="0">
                <a:solidFill>
                  <a:srgbClr val="0070C0"/>
                </a:solidFill>
                <a:effectLst/>
                <a:latin typeface="Aptos" panose="020B0004020202020204" pitchFamily="34" charset="0"/>
              </a:rPr>
              <a:t>, Auditory and Kinaesthetic </a:t>
            </a:r>
            <a:r>
              <a:rPr lang="en-IE" sz="1800" b="0" i="0" dirty="0">
                <a:solidFill>
                  <a:srgbClr val="303030"/>
                </a:solidFill>
                <a:effectLst/>
                <a:latin typeface="Aptos" panose="020B0004020202020204" pitchFamily="34" charset="0"/>
              </a:rPr>
              <a:t>(or VAK for short). </a:t>
            </a:r>
          </a:p>
          <a:p>
            <a:pPr marL="285750" indent="-285750" algn="l">
              <a:buFont typeface="Arial" panose="020B0604020202020204" pitchFamily="34" charset="0"/>
              <a:buChar char="•"/>
            </a:pPr>
            <a:endParaRPr lang="en-IE" sz="1800" dirty="0">
              <a:solidFill>
                <a:srgbClr val="303030"/>
              </a:solidFill>
              <a:latin typeface="Aptos" panose="020B0004020202020204" pitchFamily="34" charset="0"/>
            </a:endParaRPr>
          </a:p>
          <a:p>
            <a:pPr marL="285750" indent="-285750" algn="l">
              <a:buFont typeface="Arial" panose="020B0604020202020204" pitchFamily="34" charset="0"/>
              <a:buChar char="•"/>
            </a:pPr>
            <a:r>
              <a:rPr lang="en-IE" sz="1800" b="0" i="0" dirty="0">
                <a:solidFill>
                  <a:srgbClr val="303030"/>
                </a:solidFill>
                <a:effectLst/>
                <a:latin typeface="Aptos" panose="020B0004020202020204" pitchFamily="34" charset="0"/>
              </a:rPr>
              <a:t>Some people find that they learn best by using their eyes to pick up information (</a:t>
            </a:r>
            <a:r>
              <a:rPr lang="en-IE" sz="1800" b="1" i="0" dirty="0">
                <a:solidFill>
                  <a:srgbClr val="303030"/>
                </a:solidFill>
                <a:effectLst/>
                <a:latin typeface="Aptos" panose="020B0004020202020204" pitchFamily="34" charset="0"/>
              </a:rPr>
              <a:t>Visual</a:t>
            </a:r>
            <a:r>
              <a:rPr lang="en-IE" sz="1800" b="0" i="0" dirty="0">
                <a:solidFill>
                  <a:srgbClr val="303030"/>
                </a:solidFill>
                <a:effectLst/>
                <a:latin typeface="Aptos" panose="020B0004020202020204" pitchFamily="34" charset="0"/>
              </a:rPr>
              <a:t>), others take in information better when they hear or discuss a topic (</a:t>
            </a:r>
            <a:r>
              <a:rPr lang="en-IE" sz="1800" b="1" dirty="0">
                <a:solidFill>
                  <a:srgbClr val="303030"/>
                </a:solidFill>
                <a:latin typeface="Aptos" panose="020B0004020202020204" pitchFamily="34" charset="0"/>
              </a:rPr>
              <a:t>A</a:t>
            </a:r>
            <a:r>
              <a:rPr lang="en-IE" sz="1800" b="1" i="0" dirty="0">
                <a:solidFill>
                  <a:srgbClr val="303030"/>
                </a:solidFill>
                <a:effectLst/>
                <a:latin typeface="Aptos" panose="020B0004020202020204" pitchFamily="34" charset="0"/>
              </a:rPr>
              <a:t>uditory</a:t>
            </a:r>
            <a:r>
              <a:rPr lang="en-IE" sz="1800" b="0" i="0" dirty="0">
                <a:solidFill>
                  <a:srgbClr val="303030"/>
                </a:solidFill>
                <a:effectLst/>
                <a:latin typeface="Aptos" panose="020B0004020202020204" pitchFamily="34" charset="0"/>
              </a:rPr>
              <a:t>), while others still can learn best through practical, hands-on activities (</a:t>
            </a:r>
            <a:r>
              <a:rPr lang="en-IE" sz="1800" b="1" dirty="0">
                <a:solidFill>
                  <a:srgbClr val="303030"/>
                </a:solidFill>
                <a:latin typeface="Aptos" panose="020B0004020202020204" pitchFamily="34" charset="0"/>
              </a:rPr>
              <a:t>K</a:t>
            </a:r>
            <a:r>
              <a:rPr lang="en-IE" sz="1800" b="1" i="0" dirty="0">
                <a:solidFill>
                  <a:srgbClr val="303030"/>
                </a:solidFill>
                <a:effectLst/>
                <a:latin typeface="Aptos" panose="020B0004020202020204" pitchFamily="34" charset="0"/>
              </a:rPr>
              <a:t>inaesthetic</a:t>
            </a:r>
            <a:r>
              <a:rPr lang="en-IE" sz="1800" b="0" i="0" dirty="0">
                <a:solidFill>
                  <a:srgbClr val="303030"/>
                </a:solidFill>
                <a:effectLst/>
                <a:latin typeface="Aptos" panose="020B0004020202020204" pitchFamily="34" charset="0"/>
              </a:rPr>
              <a:t>).</a:t>
            </a:r>
          </a:p>
          <a:p>
            <a:pPr marL="285750" indent="-285750" algn="l">
              <a:buFont typeface="Arial" panose="020B0604020202020204" pitchFamily="34" charset="0"/>
              <a:buChar char="•"/>
            </a:pPr>
            <a:endParaRPr lang="en-IE" dirty="0">
              <a:solidFill>
                <a:srgbClr val="303030"/>
              </a:solidFill>
              <a:latin typeface="Aptos" panose="020B0004020202020204" pitchFamily="34" charset="0"/>
            </a:endParaRPr>
          </a:p>
          <a:p>
            <a:pPr marL="285750" indent="-285750">
              <a:buFont typeface="Arial" panose="020B0604020202020204" pitchFamily="34" charset="0"/>
              <a:buChar char="•"/>
            </a:pPr>
            <a:r>
              <a:rPr lang="en-IE" b="1" dirty="0">
                <a:solidFill>
                  <a:srgbClr val="303030"/>
                </a:solidFill>
                <a:latin typeface="Aptos" panose="020B0004020202020204" pitchFamily="34" charset="0"/>
              </a:rPr>
              <a:t>Most people will possess a dominant style of learning </a:t>
            </a:r>
            <a:r>
              <a:rPr lang="en-IE" dirty="0">
                <a:solidFill>
                  <a:srgbClr val="303030"/>
                </a:solidFill>
                <a:latin typeface="Aptos" panose="020B0004020202020204" pitchFamily="34" charset="0"/>
              </a:rPr>
              <a:t>or</a:t>
            </a:r>
            <a:r>
              <a:rPr lang="en-IE" b="1" dirty="0">
                <a:solidFill>
                  <a:srgbClr val="303030"/>
                </a:solidFill>
                <a:latin typeface="Aptos" panose="020B0004020202020204" pitchFamily="34" charset="0"/>
              </a:rPr>
              <a:t> </a:t>
            </a:r>
            <a:r>
              <a:rPr lang="en-IE" dirty="0">
                <a:solidFill>
                  <a:srgbClr val="303030"/>
                </a:solidFill>
                <a:latin typeface="Aptos" panose="020B0004020202020204" pitchFamily="34" charset="0"/>
              </a:rPr>
              <a:t>have a mix of all three styles. </a:t>
            </a:r>
          </a:p>
          <a:p>
            <a:pPr marL="285750" indent="-285750">
              <a:buFont typeface="Arial" panose="020B0604020202020204" pitchFamily="34" charset="0"/>
              <a:buChar char="•"/>
            </a:pPr>
            <a:endParaRPr lang="en-IE" dirty="0">
              <a:solidFill>
                <a:srgbClr val="303030"/>
              </a:solidFill>
              <a:latin typeface="Aptos" panose="020B0004020202020204" pitchFamily="34" charset="0"/>
            </a:endParaRPr>
          </a:p>
          <a:p>
            <a:pPr algn="l"/>
            <a:endParaRPr lang="en-IE" sz="1800" b="0" i="0" dirty="0">
              <a:solidFill>
                <a:srgbClr val="303030"/>
              </a:solidFill>
              <a:effectLst/>
              <a:latin typeface="Aptos" panose="020B0004020202020204" pitchFamily="34" charset="0"/>
            </a:endParaRPr>
          </a:p>
        </p:txBody>
      </p:sp>
    </p:spTree>
    <p:extLst>
      <p:ext uri="{BB962C8B-B14F-4D97-AF65-F5344CB8AC3E}">
        <p14:creationId xmlns:p14="http://schemas.microsoft.com/office/powerpoint/2010/main" val="4189275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additive="base">
                                        <p:cTn id="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
                                            <p:txEl>
                                              <p:pRg st="2" end="2"/>
                                            </p:txEl>
                                          </p:spTgt>
                                        </p:tgtEl>
                                        <p:attrNameLst>
                                          <p:attrName>style.visibility</p:attrName>
                                        </p:attrNameLst>
                                      </p:cBhvr>
                                      <p:to>
                                        <p:strVal val="visible"/>
                                      </p:to>
                                    </p:set>
                                    <p:anim calcmode="lin" valueType="num">
                                      <p:cBhvr additive="base">
                                        <p:cTn id="13" dur="500" fill="hold"/>
                                        <p:tgtEl>
                                          <p:spTgt spid="1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anim calcmode="lin" valueType="num">
                                      <p:cBhvr additive="base">
                                        <p:cTn id="19" dur="500" fill="hold"/>
                                        <p:tgtEl>
                                          <p:spTgt spid="12">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2">
                                            <p:txEl>
                                              <p:pRg st="6" end="6"/>
                                            </p:txEl>
                                          </p:spTgt>
                                        </p:tgtEl>
                                        <p:attrNameLst>
                                          <p:attrName>style.visibility</p:attrName>
                                        </p:attrNameLst>
                                      </p:cBhvr>
                                      <p:to>
                                        <p:strVal val="visible"/>
                                      </p:to>
                                    </p:set>
                                    <p:anim calcmode="lin" valueType="num">
                                      <p:cBhvr additive="base">
                                        <p:cTn id="25" dur="500" fill="hold"/>
                                        <p:tgtEl>
                                          <p:spTgt spid="12">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2">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up of an eye&#10;&#10;Description automatically generated with medium confidence">
            <a:extLst>
              <a:ext uri="{FF2B5EF4-FFF2-40B4-BE49-F238E27FC236}">
                <a16:creationId xmlns:a16="http://schemas.microsoft.com/office/drawing/2014/main" id="{AB36E122-92E0-E702-6A10-FFBE07AE6A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37438" y="233670"/>
            <a:ext cx="2424126" cy="1348833"/>
          </a:xfrm>
          <a:prstGeom prst="rect">
            <a:avLst/>
          </a:prstGeom>
        </p:spPr>
      </p:pic>
      <p:sp>
        <p:nvSpPr>
          <p:cNvPr id="8" name="TextBox 7">
            <a:extLst>
              <a:ext uri="{FF2B5EF4-FFF2-40B4-BE49-F238E27FC236}">
                <a16:creationId xmlns:a16="http://schemas.microsoft.com/office/drawing/2014/main" id="{2F699B76-86C5-7630-033C-E8478DCB1902}"/>
              </a:ext>
            </a:extLst>
          </p:cNvPr>
          <p:cNvSpPr txBox="1"/>
          <p:nvPr/>
        </p:nvSpPr>
        <p:spPr>
          <a:xfrm>
            <a:off x="201761" y="1658506"/>
            <a:ext cx="4270996" cy="3754874"/>
          </a:xfrm>
          <a:prstGeom prst="rect">
            <a:avLst/>
          </a:prstGeom>
          <a:noFill/>
        </p:spPr>
        <p:txBody>
          <a:bodyPr wrap="square" rtlCol="0">
            <a:spAutoFit/>
          </a:bodyPr>
          <a:lstStyle/>
          <a:p>
            <a:pPr marL="285750" indent="-285750">
              <a:buFont typeface="Arial" panose="020B0604020202020204" pitchFamily="34" charset="0"/>
              <a:buChar char="•"/>
            </a:pPr>
            <a:r>
              <a:rPr lang="en-IE" sz="1700" b="0" i="0" dirty="0">
                <a:solidFill>
                  <a:srgbClr val="303030"/>
                </a:solidFill>
                <a:effectLst/>
                <a:latin typeface="Aptos" panose="020B0004020202020204" pitchFamily="34" charset="0"/>
              </a:rPr>
              <a:t>Approximately </a:t>
            </a:r>
            <a:r>
              <a:rPr lang="en-IE" sz="1700" b="1" i="0" dirty="0">
                <a:solidFill>
                  <a:srgbClr val="303030"/>
                </a:solidFill>
                <a:effectLst/>
                <a:latin typeface="Aptos" panose="020B0004020202020204" pitchFamily="34" charset="0"/>
              </a:rPr>
              <a:t>29% </a:t>
            </a:r>
            <a:r>
              <a:rPr lang="en-IE" sz="1700" i="0" dirty="0">
                <a:solidFill>
                  <a:srgbClr val="303030"/>
                </a:solidFill>
                <a:effectLst/>
                <a:latin typeface="Aptos" panose="020B0004020202020204" pitchFamily="34" charset="0"/>
              </a:rPr>
              <a:t>of us are </a:t>
            </a:r>
            <a:r>
              <a:rPr lang="en-IE" sz="1700" b="1" i="0" dirty="0">
                <a:solidFill>
                  <a:srgbClr val="303030"/>
                </a:solidFill>
                <a:effectLst/>
                <a:latin typeface="Aptos" panose="020B0004020202020204" pitchFamily="34" charset="0"/>
              </a:rPr>
              <a:t>Visual Learners</a:t>
            </a:r>
            <a:r>
              <a:rPr lang="en-IE" sz="1700" b="0" i="0" dirty="0">
                <a:solidFill>
                  <a:srgbClr val="303030"/>
                </a:solidFill>
                <a:effectLst/>
                <a:latin typeface="Aptos" panose="020B0004020202020204" pitchFamily="34" charset="0"/>
              </a:rPr>
              <a:t>.</a:t>
            </a:r>
          </a:p>
          <a:p>
            <a:pPr marL="285750" indent="-285750">
              <a:buFont typeface="Arial" panose="020B0604020202020204" pitchFamily="34" charset="0"/>
              <a:buChar char="•"/>
            </a:pPr>
            <a:endParaRPr lang="en-IE" sz="1700" dirty="0">
              <a:solidFill>
                <a:srgbClr val="303030"/>
              </a:solidFill>
              <a:latin typeface="Aptos" panose="020B0004020202020204" pitchFamily="34" charset="0"/>
            </a:endParaRPr>
          </a:p>
          <a:p>
            <a:pPr marL="285750" indent="-285750">
              <a:buFont typeface="Arial" panose="020B0604020202020204" pitchFamily="34" charset="0"/>
              <a:buChar char="•"/>
            </a:pPr>
            <a:r>
              <a:rPr lang="en-IE" sz="1700" b="0" i="0" dirty="0">
                <a:solidFill>
                  <a:srgbClr val="303030"/>
                </a:solidFill>
                <a:effectLst/>
                <a:latin typeface="Aptos" panose="020B0004020202020204" pitchFamily="34" charset="0"/>
              </a:rPr>
              <a:t>This means we </a:t>
            </a:r>
            <a:r>
              <a:rPr lang="en-IE" sz="1700" b="1" i="0" dirty="0">
                <a:solidFill>
                  <a:srgbClr val="303030"/>
                </a:solidFill>
                <a:effectLst/>
                <a:latin typeface="Aptos" panose="020B0004020202020204" pitchFamily="34" charset="0"/>
              </a:rPr>
              <a:t>learn easiest by </a:t>
            </a:r>
            <a:r>
              <a:rPr lang="en-IE" sz="1700" b="0" i="0" dirty="0">
                <a:solidFill>
                  <a:srgbClr val="303030"/>
                </a:solidFill>
                <a:effectLst/>
                <a:latin typeface="Aptos" panose="020B0004020202020204" pitchFamily="34" charset="0"/>
              </a:rPr>
              <a:t>what we can see.</a:t>
            </a:r>
          </a:p>
          <a:p>
            <a:pPr marL="285750" indent="-285750">
              <a:buFont typeface="Arial" panose="020B0604020202020204" pitchFamily="34" charset="0"/>
              <a:buChar char="•"/>
            </a:pPr>
            <a:endParaRPr lang="en-IE" sz="1700" dirty="0">
              <a:solidFill>
                <a:srgbClr val="303030"/>
              </a:solidFill>
              <a:latin typeface="Aptos" panose="020B0004020202020204" pitchFamily="34" charset="0"/>
            </a:endParaRPr>
          </a:p>
          <a:p>
            <a:pPr marL="285750" indent="-285750">
              <a:buFont typeface="Arial" panose="020B0604020202020204" pitchFamily="34" charset="0"/>
              <a:buChar char="•"/>
            </a:pPr>
            <a:r>
              <a:rPr lang="en-IE" sz="1700" dirty="0">
                <a:solidFill>
                  <a:srgbClr val="303030"/>
                </a:solidFill>
                <a:latin typeface="Aptos" panose="020B0004020202020204" pitchFamily="34" charset="0"/>
              </a:rPr>
              <a:t>Visual learners </a:t>
            </a:r>
            <a:r>
              <a:rPr lang="en-IE" sz="1700" b="1" dirty="0">
                <a:solidFill>
                  <a:srgbClr val="303030"/>
                </a:solidFill>
                <a:latin typeface="Aptos" panose="020B0004020202020204" pitchFamily="34" charset="0"/>
              </a:rPr>
              <a:t>prefer to</a:t>
            </a:r>
            <a:r>
              <a:rPr lang="en-IE" sz="1700" b="1" i="0" dirty="0">
                <a:solidFill>
                  <a:srgbClr val="303030"/>
                </a:solidFill>
                <a:effectLst/>
                <a:latin typeface="Aptos" panose="020B0004020202020204" pitchFamily="34" charset="0"/>
              </a:rPr>
              <a:t> take in information by reading</a:t>
            </a:r>
            <a:r>
              <a:rPr lang="en-IE" sz="1700" b="0" i="0" dirty="0">
                <a:solidFill>
                  <a:srgbClr val="303030"/>
                </a:solidFill>
                <a:effectLst/>
                <a:latin typeface="Aptos" panose="020B0004020202020204" pitchFamily="34" charset="0"/>
              </a:rPr>
              <a:t> </a:t>
            </a:r>
            <a:r>
              <a:rPr lang="en-IE" sz="1700" b="1" i="0" dirty="0">
                <a:solidFill>
                  <a:srgbClr val="303030"/>
                </a:solidFill>
                <a:effectLst/>
                <a:latin typeface="Aptos" panose="020B0004020202020204" pitchFamily="34" charset="0"/>
              </a:rPr>
              <a:t>and using visual materials</a:t>
            </a:r>
            <a:r>
              <a:rPr lang="en-IE" sz="1700" b="0" i="0" dirty="0">
                <a:solidFill>
                  <a:srgbClr val="303030"/>
                </a:solidFill>
                <a:effectLst/>
                <a:latin typeface="Aptos" panose="020B0004020202020204" pitchFamily="34" charset="0"/>
              </a:rPr>
              <a:t> such as pictures, charts, and maps.</a:t>
            </a:r>
          </a:p>
          <a:p>
            <a:pPr marL="285750" indent="-285750" algn="l">
              <a:buFont typeface="Arial" panose="020B0604020202020204" pitchFamily="34" charset="0"/>
              <a:buChar char="•"/>
            </a:pPr>
            <a:endParaRPr lang="en-IE" sz="1700" b="0" i="0" dirty="0">
              <a:solidFill>
                <a:srgbClr val="303030"/>
              </a:solidFill>
              <a:effectLst/>
              <a:latin typeface="Aptos" panose="020B0004020202020204" pitchFamily="34" charset="0"/>
            </a:endParaRPr>
          </a:p>
          <a:p>
            <a:pPr marL="285750" indent="-285750" algn="l">
              <a:buFont typeface="Arial" panose="020B0604020202020204" pitchFamily="34" charset="0"/>
              <a:buChar char="•"/>
            </a:pPr>
            <a:r>
              <a:rPr lang="en-IE" sz="1700" dirty="0">
                <a:solidFill>
                  <a:srgbClr val="303030"/>
                </a:solidFill>
                <a:latin typeface="Aptos" panose="020B0004020202020204" pitchFamily="34" charset="0"/>
              </a:rPr>
              <a:t>A Visual learner may find it hard to remember </a:t>
            </a:r>
            <a:r>
              <a:rPr lang="en-IE" sz="1700" b="1" dirty="0">
                <a:solidFill>
                  <a:srgbClr val="303030"/>
                </a:solidFill>
                <a:latin typeface="Aptos" panose="020B0004020202020204" pitchFamily="34" charset="0"/>
              </a:rPr>
              <a:t>spoken directions</a:t>
            </a:r>
            <a:r>
              <a:rPr lang="en-IE" sz="1700" dirty="0">
                <a:solidFill>
                  <a:srgbClr val="303030"/>
                </a:solidFill>
                <a:latin typeface="Aptos" panose="020B0004020202020204" pitchFamily="34" charset="0"/>
              </a:rPr>
              <a:t> and may become </a:t>
            </a:r>
            <a:r>
              <a:rPr lang="en-IE" sz="1700" b="1" dirty="0">
                <a:solidFill>
                  <a:srgbClr val="303030"/>
                </a:solidFill>
                <a:latin typeface="Aptos" panose="020B0004020202020204" pitchFamily="34" charset="0"/>
              </a:rPr>
              <a:t>easily distracted by noise</a:t>
            </a:r>
            <a:r>
              <a:rPr lang="en-IE" sz="1700" dirty="0">
                <a:solidFill>
                  <a:srgbClr val="303030"/>
                </a:solidFill>
                <a:latin typeface="Aptos" panose="020B0004020202020204" pitchFamily="34" charset="0"/>
              </a:rPr>
              <a:t>.</a:t>
            </a:r>
          </a:p>
        </p:txBody>
      </p:sp>
      <p:pic>
        <p:nvPicPr>
          <p:cNvPr id="10" name="Picture 9" descr="A person holding a phone&#10;&#10;Description automatically generated">
            <a:extLst>
              <a:ext uri="{FF2B5EF4-FFF2-40B4-BE49-F238E27FC236}">
                <a16:creationId xmlns:a16="http://schemas.microsoft.com/office/drawing/2014/main" id="{82DEF13C-965D-5A71-49D1-3EA141FD88D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22598" y="490986"/>
            <a:ext cx="1714556" cy="1138572"/>
          </a:xfrm>
          <a:prstGeom prst="rect">
            <a:avLst/>
          </a:prstGeom>
        </p:spPr>
      </p:pic>
      <p:sp>
        <p:nvSpPr>
          <p:cNvPr id="12" name="TextBox 11">
            <a:extLst>
              <a:ext uri="{FF2B5EF4-FFF2-40B4-BE49-F238E27FC236}">
                <a16:creationId xmlns:a16="http://schemas.microsoft.com/office/drawing/2014/main" id="{167BD79D-2B92-0D37-3AC5-F68C65F6674A}"/>
              </a:ext>
            </a:extLst>
          </p:cNvPr>
          <p:cNvSpPr txBox="1"/>
          <p:nvPr/>
        </p:nvSpPr>
        <p:spPr>
          <a:xfrm>
            <a:off x="5630180" y="1957270"/>
            <a:ext cx="6097508" cy="3807902"/>
          </a:xfrm>
          <a:prstGeom prst="rect">
            <a:avLst/>
          </a:prstGeom>
          <a:noFill/>
        </p:spPr>
        <p:txBody>
          <a:bodyPr wrap="square">
            <a:spAutoFit/>
          </a:bodyPr>
          <a:lstStyle/>
          <a:p>
            <a:pPr algn="ctr">
              <a:lnSpc>
                <a:spcPts val="1740"/>
              </a:lnSpc>
            </a:pPr>
            <a:r>
              <a:rPr lang="en-US" sz="1800" b="1" u="sng" dirty="0">
                <a:solidFill>
                  <a:schemeClr val="accent1"/>
                </a:solidFill>
                <a:latin typeface="Aptos" panose="020B0004020202020204" pitchFamily="34" charset="0"/>
              </a:rPr>
              <a:t>Advice for Visual Learners</a:t>
            </a:r>
          </a:p>
          <a:p>
            <a:pPr>
              <a:lnSpc>
                <a:spcPts val="1740"/>
              </a:lnSpc>
            </a:pPr>
            <a:endParaRPr lang="en-IE" sz="1800" b="0" i="0" dirty="0">
              <a:solidFill>
                <a:srgbClr val="303030"/>
              </a:solidFill>
              <a:effectLst/>
              <a:latin typeface="Aptos" panose="020B0004020202020204" pitchFamily="34" charset="0"/>
            </a:endParaRPr>
          </a:p>
          <a:p>
            <a:pPr marL="285750" indent="-285750" algn="l">
              <a:lnSpc>
                <a:spcPts val="1740"/>
              </a:lnSpc>
              <a:buFont typeface="Arial" panose="020B0604020202020204" pitchFamily="34" charset="0"/>
              <a:buChar char="•"/>
            </a:pPr>
            <a:r>
              <a:rPr lang="en-IE" sz="1800" b="0" i="0" dirty="0">
                <a:solidFill>
                  <a:srgbClr val="303030"/>
                </a:solidFill>
                <a:effectLst/>
                <a:latin typeface="Aptos" panose="020B0004020202020204" pitchFamily="34" charset="0"/>
              </a:rPr>
              <a:t>Use colour to </a:t>
            </a:r>
            <a:r>
              <a:rPr lang="en-IE" sz="1800" b="1" i="0" dirty="0">
                <a:solidFill>
                  <a:srgbClr val="303030"/>
                </a:solidFill>
                <a:effectLst/>
                <a:latin typeface="Aptos" panose="020B0004020202020204" pitchFamily="34" charset="0"/>
              </a:rPr>
              <a:t>highlight texts </a:t>
            </a:r>
            <a:r>
              <a:rPr lang="en-IE" sz="1800" b="0" i="0" dirty="0">
                <a:solidFill>
                  <a:srgbClr val="303030"/>
                </a:solidFill>
                <a:effectLst/>
                <a:latin typeface="Aptos" panose="020B0004020202020204" pitchFamily="34" charset="0"/>
              </a:rPr>
              <a:t>and own notes</a:t>
            </a:r>
          </a:p>
          <a:p>
            <a:pPr algn="l">
              <a:lnSpc>
                <a:spcPts val="1740"/>
              </a:lnSpc>
            </a:pPr>
            <a:endParaRPr lang="en-IE" sz="1800" b="0" i="0" dirty="0">
              <a:solidFill>
                <a:srgbClr val="303030"/>
              </a:solidFill>
              <a:effectLst/>
              <a:latin typeface="Aptos" panose="020B0004020202020204" pitchFamily="34" charset="0"/>
            </a:endParaRPr>
          </a:p>
          <a:p>
            <a:pPr marL="285750" indent="-285750" algn="l">
              <a:lnSpc>
                <a:spcPts val="1740"/>
              </a:lnSpc>
              <a:buFont typeface="Arial" panose="020B0604020202020204" pitchFamily="34" charset="0"/>
              <a:buChar char="•"/>
            </a:pPr>
            <a:r>
              <a:rPr lang="en-IE" sz="1800" b="1" i="0" dirty="0">
                <a:solidFill>
                  <a:srgbClr val="303030"/>
                </a:solidFill>
                <a:effectLst/>
                <a:latin typeface="Aptos" panose="020B0004020202020204" pitchFamily="34" charset="0"/>
              </a:rPr>
              <a:t>Take notes</a:t>
            </a:r>
            <a:r>
              <a:rPr lang="en-IE" sz="1800" b="0" i="0" dirty="0">
                <a:solidFill>
                  <a:srgbClr val="303030"/>
                </a:solidFill>
                <a:effectLst/>
                <a:latin typeface="Aptos" panose="020B0004020202020204" pitchFamily="34" charset="0"/>
              </a:rPr>
              <a:t> or use handouts; look carefully at headings and patterns of topics</a:t>
            </a:r>
          </a:p>
          <a:p>
            <a:pPr algn="l">
              <a:lnSpc>
                <a:spcPts val="1740"/>
              </a:lnSpc>
            </a:pPr>
            <a:endParaRPr lang="en-IE" sz="1800" b="0" i="0" dirty="0">
              <a:solidFill>
                <a:srgbClr val="303030"/>
              </a:solidFill>
              <a:effectLst/>
              <a:latin typeface="Aptos" panose="020B0004020202020204" pitchFamily="34" charset="0"/>
            </a:endParaRPr>
          </a:p>
          <a:p>
            <a:pPr marL="285750" indent="-285750" algn="l">
              <a:lnSpc>
                <a:spcPts val="1740"/>
              </a:lnSpc>
              <a:buFont typeface="Arial" panose="020B0604020202020204" pitchFamily="34" charset="0"/>
              <a:buChar char="•"/>
            </a:pPr>
            <a:r>
              <a:rPr lang="en-IE" dirty="0">
                <a:solidFill>
                  <a:srgbClr val="303030"/>
                </a:solidFill>
                <a:latin typeface="Aptos" panose="020B0004020202020204" pitchFamily="34" charset="0"/>
              </a:rPr>
              <a:t>U</a:t>
            </a:r>
            <a:r>
              <a:rPr lang="en-IE" sz="1800" b="0" i="0" dirty="0">
                <a:solidFill>
                  <a:srgbClr val="303030"/>
                </a:solidFill>
                <a:effectLst/>
                <a:latin typeface="Aptos" panose="020B0004020202020204" pitchFamily="34" charset="0"/>
              </a:rPr>
              <a:t>se </a:t>
            </a:r>
            <a:r>
              <a:rPr lang="en-IE" sz="1800" b="1" i="0" dirty="0">
                <a:solidFill>
                  <a:srgbClr val="303030"/>
                </a:solidFill>
                <a:effectLst/>
                <a:latin typeface="Aptos" panose="020B0004020202020204" pitchFamily="34" charset="0"/>
              </a:rPr>
              <a:t>illustrations</a:t>
            </a:r>
            <a:r>
              <a:rPr lang="en-IE" sz="1800" b="0" i="0" dirty="0">
                <a:solidFill>
                  <a:srgbClr val="303030"/>
                </a:solidFill>
                <a:effectLst/>
                <a:latin typeface="Aptos" panose="020B0004020202020204" pitchFamily="34" charset="0"/>
              </a:rPr>
              <a:t>, </a:t>
            </a:r>
            <a:r>
              <a:rPr lang="en-IE" sz="1800" b="1" i="0" dirty="0">
                <a:solidFill>
                  <a:srgbClr val="303030"/>
                </a:solidFill>
                <a:effectLst/>
                <a:latin typeface="Aptos" panose="020B0004020202020204" pitchFamily="34" charset="0"/>
              </a:rPr>
              <a:t>mind maps</a:t>
            </a:r>
            <a:r>
              <a:rPr lang="en-IE" sz="1800" b="0" i="0" dirty="0">
                <a:solidFill>
                  <a:srgbClr val="303030"/>
                </a:solidFill>
                <a:effectLst/>
                <a:latin typeface="Aptos" panose="020B0004020202020204" pitchFamily="34" charset="0"/>
              </a:rPr>
              <a:t> and </a:t>
            </a:r>
            <a:r>
              <a:rPr lang="en-IE" sz="1800" b="1" i="0" dirty="0">
                <a:solidFill>
                  <a:srgbClr val="303030"/>
                </a:solidFill>
                <a:effectLst/>
                <a:latin typeface="Aptos" panose="020B0004020202020204" pitchFamily="34" charset="0"/>
              </a:rPr>
              <a:t>models</a:t>
            </a:r>
          </a:p>
          <a:p>
            <a:pPr algn="l">
              <a:lnSpc>
                <a:spcPts val="1740"/>
              </a:lnSpc>
            </a:pPr>
            <a:endParaRPr lang="en-IE" sz="1800" b="0" i="0" dirty="0">
              <a:solidFill>
                <a:srgbClr val="303030"/>
              </a:solidFill>
              <a:effectLst/>
              <a:latin typeface="Aptos" panose="020B0004020202020204" pitchFamily="34" charset="0"/>
            </a:endParaRPr>
          </a:p>
          <a:p>
            <a:pPr marL="285750" indent="-285750" algn="l">
              <a:lnSpc>
                <a:spcPts val="1740"/>
              </a:lnSpc>
              <a:buFont typeface="Arial" panose="020B0604020202020204" pitchFamily="34" charset="0"/>
              <a:buChar char="•"/>
            </a:pPr>
            <a:r>
              <a:rPr lang="en-IE" sz="1800" b="1" i="0" dirty="0">
                <a:solidFill>
                  <a:srgbClr val="303030"/>
                </a:solidFill>
                <a:effectLst/>
                <a:latin typeface="Aptos" panose="020B0004020202020204" pitchFamily="34" charset="0"/>
              </a:rPr>
              <a:t>Use multi-media </a:t>
            </a:r>
            <a:r>
              <a:rPr lang="en-IE" sz="1800" b="0" i="0" dirty="0">
                <a:solidFill>
                  <a:srgbClr val="303030"/>
                </a:solidFill>
                <a:effectLst/>
                <a:latin typeface="Aptos" panose="020B0004020202020204" pitchFamily="34" charset="0"/>
              </a:rPr>
              <a:t>where possible (e.g. computers; mind maps)</a:t>
            </a:r>
          </a:p>
          <a:p>
            <a:pPr algn="l">
              <a:lnSpc>
                <a:spcPts val="1740"/>
              </a:lnSpc>
            </a:pPr>
            <a:endParaRPr lang="en-IE" sz="1800" b="0" i="0" dirty="0">
              <a:solidFill>
                <a:srgbClr val="303030"/>
              </a:solidFill>
              <a:effectLst/>
              <a:latin typeface="Aptos" panose="020B0004020202020204" pitchFamily="34" charset="0"/>
            </a:endParaRPr>
          </a:p>
          <a:p>
            <a:pPr marL="285750" indent="-285750" algn="l">
              <a:lnSpc>
                <a:spcPts val="1740"/>
              </a:lnSpc>
              <a:buFont typeface="Arial" panose="020B0604020202020204" pitchFamily="34" charset="0"/>
              <a:buChar char="•"/>
            </a:pPr>
            <a:r>
              <a:rPr lang="en-IE" sz="1800" i="0" dirty="0">
                <a:solidFill>
                  <a:srgbClr val="303030"/>
                </a:solidFill>
                <a:effectLst/>
                <a:latin typeface="Aptos" panose="020B0004020202020204" pitchFamily="34" charset="0"/>
              </a:rPr>
              <a:t>Study in a </a:t>
            </a:r>
            <a:r>
              <a:rPr lang="en-IE" sz="1800" b="1" i="0" dirty="0">
                <a:solidFill>
                  <a:srgbClr val="303030"/>
                </a:solidFill>
                <a:effectLst/>
                <a:latin typeface="Aptos" panose="020B0004020202020204" pitchFamily="34" charset="0"/>
              </a:rPr>
              <a:t>quiet place </a:t>
            </a:r>
            <a:r>
              <a:rPr lang="en-IE" sz="1800" b="0" i="0" dirty="0">
                <a:solidFill>
                  <a:srgbClr val="303030"/>
                </a:solidFill>
                <a:effectLst/>
                <a:latin typeface="Aptos" panose="020B0004020202020204" pitchFamily="34" charset="0"/>
              </a:rPr>
              <a:t>away from disturbances</a:t>
            </a:r>
          </a:p>
          <a:p>
            <a:pPr algn="l">
              <a:lnSpc>
                <a:spcPts val="1740"/>
              </a:lnSpc>
            </a:pPr>
            <a:endParaRPr lang="en-IE" sz="1800" b="0" i="0" dirty="0">
              <a:solidFill>
                <a:srgbClr val="303030"/>
              </a:solidFill>
              <a:effectLst/>
              <a:latin typeface="Aptos" panose="020B0004020202020204" pitchFamily="34" charset="0"/>
            </a:endParaRPr>
          </a:p>
          <a:p>
            <a:pPr marL="285750" indent="-285750" algn="l">
              <a:lnSpc>
                <a:spcPts val="1740"/>
              </a:lnSpc>
              <a:buFont typeface="Arial" panose="020B0604020202020204" pitchFamily="34" charset="0"/>
              <a:buChar char="•"/>
            </a:pPr>
            <a:r>
              <a:rPr lang="en-IE" sz="1800" b="1" i="0" dirty="0">
                <a:solidFill>
                  <a:srgbClr val="303030"/>
                </a:solidFill>
                <a:effectLst/>
                <a:latin typeface="Aptos" panose="020B0004020202020204" pitchFamily="34" charset="0"/>
              </a:rPr>
              <a:t>Visualise information </a:t>
            </a:r>
            <a:r>
              <a:rPr lang="en-IE" sz="1800" b="0" i="0" dirty="0">
                <a:solidFill>
                  <a:srgbClr val="303030"/>
                </a:solidFill>
                <a:effectLst/>
                <a:latin typeface="Aptos" panose="020B0004020202020204" pitchFamily="34" charset="0"/>
              </a:rPr>
              <a:t>as a picture</a:t>
            </a:r>
          </a:p>
          <a:p>
            <a:pPr algn="l">
              <a:lnSpc>
                <a:spcPts val="1740"/>
              </a:lnSpc>
            </a:pPr>
            <a:endParaRPr lang="en-IE" sz="1800" b="0" i="0" dirty="0">
              <a:solidFill>
                <a:srgbClr val="303030"/>
              </a:solidFill>
              <a:effectLst/>
              <a:latin typeface="Aptos" panose="020B0004020202020204" pitchFamily="34" charset="0"/>
            </a:endParaRPr>
          </a:p>
          <a:p>
            <a:pPr marL="285750" indent="-285750" algn="l">
              <a:lnSpc>
                <a:spcPts val="1740"/>
              </a:lnSpc>
              <a:buFont typeface="Arial" panose="020B0604020202020204" pitchFamily="34" charset="0"/>
              <a:buChar char="•"/>
            </a:pPr>
            <a:r>
              <a:rPr lang="en-IE" sz="1800" b="1" i="0" dirty="0">
                <a:solidFill>
                  <a:srgbClr val="303030"/>
                </a:solidFill>
                <a:effectLst/>
                <a:latin typeface="Aptos" panose="020B0004020202020204" pitchFamily="34" charset="0"/>
              </a:rPr>
              <a:t>Skim-read</a:t>
            </a:r>
            <a:r>
              <a:rPr lang="en-IE" sz="1800" b="0" i="0" dirty="0">
                <a:solidFill>
                  <a:srgbClr val="303030"/>
                </a:solidFill>
                <a:effectLst/>
                <a:latin typeface="Aptos" panose="020B0004020202020204" pitchFamily="34" charset="0"/>
              </a:rPr>
              <a:t> to get an overview before reading in detail</a:t>
            </a:r>
            <a:endParaRPr lang="en-US" sz="1800" dirty="0">
              <a:latin typeface="Aptos" panose="020B0004020202020204" pitchFamily="34" charset="0"/>
            </a:endParaRPr>
          </a:p>
        </p:txBody>
      </p:sp>
      <p:cxnSp>
        <p:nvCxnSpPr>
          <p:cNvPr id="14" name="Straight Connector 13">
            <a:extLst>
              <a:ext uri="{FF2B5EF4-FFF2-40B4-BE49-F238E27FC236}">
                <a16:creationId xmlns:a16="http://schemas.microsoft.com/office/drawing/2014/main" id="{EA9EAD47-B383-2F05-0AF0-B57A9A89C45D}"/>
              </a:ext>
            </a:extLst>
          </p:cNvPr>
          <p:cNvCxnSpPr>
            <a:cxnSpLocks/>
          </p:cNvCxnSpPr>
          <p:nvPr/>
        </p:nvCxnSpPr>
        <p:spPr>
          <a:xfrm>
            <a:off x="5160475" y="1676613"/>
            <a:ext cx="0" cy="4506904"/>
          </a:xfrm>
          <a:prstGeom prst="line">
            <a:avLst/>
          </a:prstGeom>
        </p:spPr>
        <p:style>
          <a:lnRef idx="2">
            <a:schemeClr val="accent1"/>
          </a:lnRef>
          <a:fillRef idx="0">
            <a:schemeClr val="accent1"/>
          </a:fillRef>
          <a:effectRef idx="1">
            <a:schemeClr val="accent1"/>
          </a:effectRef>
          <a:fontRef idx="minor">
            <a:schemeClr val="tx1"/>
          </a:fontRef>
        </p:style>
      </p:cxnSp>
    </p:spTree>
    <p:custDataLst>
      <p:tags r:id="rId1"/>
    </p:custDataLst>
    <p:extLst>
      <p:ext uri="{BB962C8B-B14F-4D97-AF65-F5344CB8AC3E}">
        <p14:creationId xmlns:p14="http://schemas.microsoft.com/office/powerpoint/2010/main" val="4147109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anim calcmode="lin" valueType="num">
                                      <p:cBhvr additive="base">
                                        <p:cTn id="13"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anim calcmode="lin" valueType="num">
                                      <p:cBhvr additive="base">
                                        <p:cTn id="19"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xEl>
                                              <p:pRg st="6" end="6"/>
                                            </p:txEl>
                                          </p:spTgt>
                                        </p:tgtEl>
                                        <p:attrNameLst>
                                          <p:attrName>style.visibility</p:attrName>
                                        </p:attrNameLst>
                                      </p:cBhvr>
                                      <p:to>
                                        <p:strVal val="visible"/>
                                      </p:to>
                                    </p:set>
                                    <p:anim calcmode="lin" valueType="num">
                                      <p:cBhvr additive="base">
                                        <p:cTn id="25" dur="500" fill="hold"/>
                                        <p:tgtEl>
                                          <p:spTgt spid="8">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xEl>
                                              <p:pRg st="0" end="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2">
                                            <p:txEl>
                                              <p:pRg st="2" end="2"/>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2">
                                            <p:txEl>
                                              <p:pRg st="4" end="4"/>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2">
                                            <p:txEl>
                                              <p:pRg st="6" end="6"/>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2">
                                            <p:txEl>
                                              <p:pRg st="8" end="8"/>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2">
                                            <p:txEl>
                                              <p:pRg st="10" end="10"/>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2">
                                            <p:txEl>
                                              <p:pRg st="12" end="12"/>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2">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DE4E4A-B30B-73CD-9567-C5DA08238C8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8F0B099-4C44-C544-FBB4-59F1596A1170}"/>
              </a:ext>
            </a:extLst>
          </p:cNvPr>
          <p:cNvSpPr txBox="1"/>
          <p:nvPr/>
        </p:nvSpPr>
        <p:spPr>
          <a:xfrm>
            <a:off x="213520" y="2205588"/>
            <a:ext cx="6159699" cy="2446824"/>
          </a:xfrm>
          <a:prstGeom prst="rect">
            <a:avLst/>
          </a:prstGeom>
          <a:noFill/>
        </p:spPr>
        <p:txBody>
          <a:bodyPr wrap="square" rtlCol="0">
            <a:spAutoFit/>
          </a:bodyPr>
          <a:lstStyle/>
          <a:p>
            <a:pPr marL="285750" indent="-285750">
              <a:buFont typeface="Arial" panose="020B0604020202020204" pitchFamily="34" charset="0"/>
              <a:buChar char="•"/>
            </a:pPr>
            <a:r>
              <a:rPr lang="en-US" sz="1700" dirty="0">
                <a:latin typeface="+mj-lt"/>
              </a:rPr>
              <a:t>Approximately </a:t>
            </a:r>
            <a:r>
              <a:rPr lang="en-US" sz="1700" b="1" dirty="0">
                <a:latin typeface="+mj-lt"/>
              </a:rPr>
              <a:t>34% are Auditory Learners</a:t>
            </a:r>
            <a:r>
              <a:rPr lang="en-US" sz="1700" dirty="0">
                <a:latin typeface="+mj-lt"/>
              </a:rPr>
              <a:t>.</a:t>
            </a:r>
          </a:p>
          <a:p>
            <a:pPr marL="285750" indent="-285750">
              <a:buFont typeface="Arial" panose="020B0604020202020204" pitchFamily="34" charset="0"/>
              <a:buChar char="•"/>
            </a:pPr>
            <a:endParaRPr lang="en-US" sz="1700" dirty="0">
              <a:latin typeface="+mj-lt"/>
            </a:endParaRPr>
          </a:p>
          <a:p>
            <a:pPr marL="285750" indent="-285750">
              <a:buFont typeface="Arial" panose="020B0604020202020204" pitchFamily="34" charset="0"/>
              <a:buChar char="•"/>
            </a:pPr>
            <a:r>
              <a:rPr lang="en-US" sz="1700" dirty="0">
                <a:latin typeface="+mj-lt"/>
              </a:rPr>
              <a:t>This means that we </a:t>
            </a:r>
            <a:r>
              <a:rPr lang="en-US" sz="1700" b="1" dirty="0">
                <a:latin typeface="+mj-lt"/>
              </a:rPr>
              <a:t>learn information </a:t>
            </a:r>
            <a:r>
              <a:rPr lang="en-US" sz="1700" dirty="0">
                <a:latin typeface="+mj-lt"/>
              </a:rPr>
              <a:t>based on what </a:t>
            </a:r>
            <a:r>
              <a:rPr lang="en-US" sz="1700" b="1" dirty="0">
                <a:latin typeface="+mj-lt"/>
              </a:rPr>
              <a:t>we hear</a:t>
            </a:r>
            <a:r>
              <a:rPr lang="en-US" sz="1700" dirty="0">
                <a:latin typeface="+mj-lt"/>
              </a:rPr>
              <a:t>.</a:t>
            </a:r>
          </a:p>
          <a:p>
            <a:pPr marL="285750" indent="-285750">
              <a:buFont typeface="Arial" panose="020B0604020202020204" pitchFamily="34" charset="0"/>
              <a:buChar char="•"/>
            </a:pPr>
            <a:endParaRPr lang="en-US" sz="1700" dirty="0">
              <a:latin typeface="+mj-lt"/>
            </a:endParaRPr>
          </a:p>
          <a:p>
            <a:pPr marL="285750" indent="-285750">
              <a:buFont typeface="Arial" panose="020B0604020202020204" pitchFamily="34" charset="0"/>
              <a:buChar char="•"/>
            </a:pPr>
            <a:r>
              <a:rPr lang="en-US" sz="1700" dirty="0">
                <a:latin typeface="+mj-lt"/>
              </a:rPr>
              <a:t>Auditory Learners </a:t>
            </a:r>
            <a:r>
              <a:rPr lang="en-US" sz="1700" b="1" dirty="0">
                <a:latin typeface="+mj-lt"/>
              </a:rPr>
              <a:t>prefer to take in information by listening</a:t>
            </a:r>
            <a:r>
              <a:rPr lang="en-US" sz="1700" dirty="0">
                <a:latin typeface="+mj-lt"/>
              </a:rPr>
              <a:t>, </a:t>
            </a:r>
            <a:r>
              <a:rPr lang="en-US" sz="1700" b="1" dirty="0">
                <a:latin typeface="+mj-lt"/>
              </a:rPr>
              <a:t>discussing</a:t>
            </a:r>
            <a:r>
              <a:rPr lang="en-US" sz="1700" dirty="0">
                <a:latin typeface="+mj-lt"/>
              </a:rPr>
              <a:t> and </a:t>
            </a:r>
            <a:r>
              <a:rPr lang="en-US" sz="1700" b="1" dirty="0">
                <a:latin typeface="+mj-lt"/>
              </a:rPr>
              <a:t>debating</a:t>
            </a:r>
            <a:r>
              <a:rPr lang="en-US" sz="1700" dirty="0">
                <a:latin typeface="+mj-lt"/>
              </a:rPr>
              <a:t> things.</a:t>
            </a:r>
          </a:p>
          <a:p>
            <a:pPr marL="285750" indent="-285750">
              <a:buFont typeface="Arial" panose="020B0604020202020204" pitchFamily="34" charset="0"/>
              <a:buChar char="•"/>
            </a:pPr>
            <a:endParaRPr lang="en-US" sz="1700" dirty="0">
              <a:latin typeface="+mj-lt"/>
            </a:endParaRPr>
          </a:p>
          <a:p>
            <a:pPr marL="285750" indent="-285750">
              <a:buFont typeface="Arial" panose="020B0604020202020204" pitchFamily="34" charset="0"/>
              <a:buChar char="•"/>
            </a:pPr>
            <a:r>
              <a:rPr lang="en-US" sz="1700" dirty="0">
                <a:latin typeface="+mj-lt"/>
              </a:rPr>
              <a:t>An Auditory learner might find </a:t>
            </a:r>
            <a:r>
              <a:rPr lang="en-US" sz="1700" b="1" dirty="0">
                <a:latin typeface="+mj-lt"/>
              </a:rPr>
              <a:t>noise distracting</a:t>
            </a:r>
            <a:r>
              <a:rPr lang="en-US" sz="1700" dirty="0">
                <a:latin typeface="+mj-lt"/>
              </a:rPr>
              <a:t>. They might find </a:t>
            </a:r>
            <a:r>
              <a:rPr lang="en-US" sz="1700" b="1" dirty="0">
                <a:latin typeface="+mj-lt"/>
              </a:rPr>
              <a:t>diagrams difficult to understand.</a:t>
            </a:r>
            <a:endParaRPr lang="en-US" sz="1700" dirty="0">
              <a:latin typeface="+mj-lt"/>
            </a:endParaRPr>
          </a:p>
        </p:txBody>
      </p:sp>
      <p:pic>
        <p:nvPicPr>
          <p:cNvPr id="5" name="Picture 4" descr="A picture containing graphics, graphic design, font, clipart&#10;&#10;Description automatically generated">
            <a:extLst>
              <a:ext uri="{FF2B5EF4-FFF2-40B4-BE49-F238E27FC236}">
                <a16:creationId xmlns:a16="http://schemas.microsoft.com/office/drawing/2014/main" id="{DD46C8AD-FA06-C2A9-0A1E-F78BED273F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25967" y="453140"/>
            <a:ext cx="2740065" cy="1169964"/>
          </a:xfrm>
          <a:prstGeom prst="rect">
            <a:avLst/>
          </a:prstGeom>
        </p:spPr>
      </p:pic>
      <p:cxnSp>
        <p:nvCxnSpPr>
          <p:cNvPr id="6" name="Straight Connector 5">
            <a:extLst>
              <a:ext uri="{FF2B5EF4-FFF2-40B4-BE49-F238E27FC236}">
                <a16:creationId xmlns:a16="http://schemas.microsoft.com/office/drawing/2014/main" id="{83CA36E9-0FAD-5A99-9008-8379A4B3E382}"/>
              </a:ext>
            </a:extLst>
          </p:cNvPr>
          <p:cNvCxnSpPr>
            <a:cxnSpLocks/>
          </p:cNvCxnSpPr>
          <p:nvPr/>
        </p:nvCxnSpPr>
        <p:spPr>
          <a:xfrm>
            <a:off x="6200780" y="1686012"/>
            <a:ext cx="0" cy="4506904"/>
          </a:xfrm>
          <a:prstGeom prst="line">
            <a:avLst/>
          </a:prstGeom>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4954BD86-0292-D67C-DA67-2E93BEA77359}"/>
              </a:ext>
            </a:extLst>
          </p:cNvPr>
          <p:cNvSpPr txBox="1"/>
          <p:nvPr/>
        </p:nvSpPr>
        <p:spPr>
          <a:xfrm>
            <a:off x="6545658" y="2000178"/>
            <a:ext cx="5368702" cy="3326680"/>
          </a:xfrm>
          <a:prstGeom prst="rect">
            <a:avLst/>
          </a:prstGeom>
          <a:noFill/>
        </p:spPr>
        <p:txBody>
          <a:bodyPr wrap="square" rtlCol="0">
            <a:spAutoFit/>
          </a:bodyPr>
          <a:lstStyle/>
          <a:p>
            <a:pPr algn="ctr">
              <a:lnSpc>
                <a:spcPts val="1760"/>
              </a:lnSpc>
            </a:pPr>
            <a:r>
              <a:rPr lang="en-US" sz="1700" b="1" u="sng" dirty="0">
                <a:solidFill>
                  <a:schemeClr val="accent1"/>
                </a:solidFill>
              </a:rPr>
              <a:t>Advice for Auditory Learners</a:t>
            </a:r>
          </a:p>
          <a:p>
            <a:pPr algn="l">
              <a:lnSpc>
                <a:spcPts val="1760"/>
              </a:lnSpc>
            </a:pPr>
            <a:endParaRPr lang="en-IE" sz="1700" b="0" i="0" dirty="0">
              <a:solidFill>
                <a:srgbClr val="303030"/>
              </a:solidFill>
              <a:effectLst/>
            </a:endParaRPr>
          </a:p>
          <a:p>
            <a:pPr algn="l">
              <a:lnSpc>
                <a:spcPts val="1760"/>
              </a:lnSpc>
              <a:buFont typeface="Arial" panose="020B0604020202020204" pitchFamily="34" charset="0"/>
              <a:buChar char="•"/>
            </a:pPr>
            <a:r>
              <a:rPr lang="en-IE" sz="1700" b="0" i="0" dirty="0">
                <a:solidFill>
                  <a:srgbClr val="303030"/>
                </a:solidFill>
                <a:effectLst/>
              </a:rPr>
              <a:t> Participate in </a:t>
            </a:r>
            <a:r>
              <a:rPr lang="en-IE" sz="1700" b="1" i="0" dirty="0">
                <a:solidFill>
                  <a:srgbClr val="303030"/>
                </a:solidFill>
                <a:effectLst/>
              </a:rPr>
              <a:t>discussions and debates.</a:t>
            </a:r>
          </a:p>
          <a:p>
            <a:pPr algn="l">
              <a:lnSpc>
                <a:spcPts val="1760"/>
              </a:lnSpc>
            </a:pPr>
            <a:endParaRPr lang="en-IE" sz="1700" b="0" i="0" dirty="0">
              <a:solidFill>
                <a:srgbClr val="303030"/>
              </a:solidFill>
              <a:effectLst/>
            </a:endParaRPr>
          </a:p>
          <a:p>
            <a:pPr algn="l">
              <a:lnSpc>
                <a:spcPts val="1760"/>
              </a:lnSpc>
              <a:buFont typeface="Arial" panose="020B0604020202020204" pitchFamily="34" charset="0"/>
              <a:buChar char="•"/>
            </a:pPr>
            <a:r>
              <a:rPr lang="en-IE" sz="1700" b="0" i="0" dirty="0">
                <a:solidFill>
                  <a:srgbClr val="303030"/>
                </a:solidFill>
                <a:effectLst/>
              </a:rPr>
              <a:t> Make </a:t>
            </a:r>
            <a:r>
              <a:rPr lang="en-IE" sz="1700" b="1" i="0" dirty="0">
                <a:solidFill>
                  <a:srgbClr val="303030"/>
                </a:solidFill>
                <a:effectLst/>
              </a:rPr>
              <a:t>speeches</a:t>
            </a:r>
            <a:r>
              <a:rPr lang="en-IE" sz="1700" b="0" i="0" dirty="0">
                <a:solidFill>
                  <a:srgbClr val="303030"/>
                </a:solidFill>
                <a:effectLst/>
              </a:rPr>
              <a:t> and </a:t>
            </a:r>
            <a:r>
              <a:rPr lang="en-IE" sz="1700" b="1" i="0" dirty="0">
                <a:solidFill>
                  <a:srgbClr val="303030"/>
                </a:solidFill>
                <a:effectLst/>
              </a:rPr>
              <a:t>presentations</a:t>
            </a:r>
            <a:r>
              <a:rPr lang="en-IE" sz="1700" b="0" i="0" dirty="0">
                <a:solidFill>
                  <a:srgbClr val="303030"/>
                </a:solidFill>
                <a:effectLst/>
              </a:rPr>
              <a:t> whenever possible.</a:t>
            </a:r>
          </a:p>
          <a:p>
            <a:pPr algn="l">
              <a:lnSpc>
                <a:spcPts val="1760"/>
              </a:lnSpc>
            </a:pPr>
            <a:endParaRPr lang="en-IE" sz="1700" b="0" i="0" dirty="0">
              <a:solidFill>
                <a:srgbClr val="303030"/>
              </a:solidFill>
              <a:effectLst/>
            </a:endParaRPr>
          </a:p>
          <a:p>
            <a:pPr algn="l">
              <a:lnSpc>
                <a:spcPts val="1760"/>
              </a:lnSpc>
              <a:buFont typeface="Arial" panose="020B0604020202020204" pitchFamily="34" charset="0"/>
              <a:buChar char="•"/>
            </a:pPr>
            <a:r>
              <a:rPr lang="en-IE" sz="1700" b="0" i="0" dirty="0">
                <a:solidFill>
                  <a:srgbClr val="303030"/>
                </a:solidFill>
                <a:effectLst/>
              </a:rPr>
              <a:t> Read text </a:t>
            </a:r>
            <a:r>
              <a:rPr lang="en-IE" sz="1700" b="1" i="0" dirty="0">
                <a:solidFill>
                  <a:srgbClr val="303030"/>
                </a:solidFill>
                <a:effectLst/>
              </a:rPr>
              <a:t>out loud.</a:t>
            </a:r>
          </a:p>
          <a:p>
            <a:pPr algn="l">
              <a:lnSpc>
                <a:spcPts val="1760"/>
              </a:lnSpc>
            </a:pPr>
            <a:endParaRPr lang="en-IE" sz="1700" b="0" i="0" dirty="0">
              <a:solidFill>
                <a:srgbClr val="303030"/>
              </a:solidFill>
              <a:effectLst/>
            </a:endParaRPr>
          </a:p>
          <a:p>
            <a:pPr algn="l">
              <a:lnSpc>
                <a:spcPts val="1760"/>
              </a:lnSpc>
              <a:buFont typeface="Arial" panose="020B0604020202020204" pitchFamily="34" charset="0"/>
              <a:buChar char="•"/>
            </a:pPr>
            <a:r>
              <a:rPr lang="en-IE" sz="1700" b="0" i="0" dirty="0">
                <a:solidFill>
                  <a:srgbClr val="303030"/>
                </a:solidFill>
                <a:effectLst/>
              </a:rPr>
              <a:t> Use your </a:t>
            </a:r>
            <a:r>
              <a:rPr lang="en-IE" sz="1700" b="1" i="0" dirty="0">
                <a:solidFill>
                  <a:srgbClr val="303030"/>
                </a:solidFill>
                <a:effectLst/>
              </a:rPr>
              <a:t>phone to record your ideas </a:t>
            </a:r>
            <a:r>
              <a:rPr lang="en-IE" sz="1700" b="0" i="0" dirty="0">
                <a:solidFill>
                  <a:srgbClr val="303030"/>
                </a:solidFill>
                <a:effectLst/>
              </a:rPr>
              <a:t>and/or notes and </a:t>
            </a:r>
            <a:r>
              <a:rPr lang="en-IE" sz="1700" b="1" i="0" dirty="0">
                <a:solidFill>
                  <a:srgbClr val="303030"/>
                </a:solidFill>
                <a:effectLst/>
              </a:rPr>
              <a:t>play them back</a:t>
            </a:r>
            <a:r>
              <a:rPr lang="en-IE" sz="1700" b="0" i="0" dirty="0">
                <a:solidFill>
                  <a:srgbClr val="303030"/>
                </a:solidFill>
                <a:effectLst/>
              </a:rPr>
              <a:t> as a form of revision.</a:t>
            </a:r>
          </a:p>
          <a:p>
            <a:pPr algn="l">
              <a:lnSpc>
                <a:spcPts val="1760"/>
              </a:lnSpc>
            </a:pPr>
            <a:endParaRPr lang="en-IE" sz="1700" b="0" i="0" dirty="0">
              <a:solidFill>
                <a:srgbClr val="303030"/>
              </a:solidFill>
              <a:effectLst/>
            </a:endParaRPr>
          </a:p>
          <a:p>
            <a:pPr algn="l">
              <a:lnSpc>
                <a:spcPts val="1760"/>
              </a:lnSpc>
            </a:pPr>
            <a:endParaRPr lang="en-IE" sz="1700" b="0" i="0" dirty="0">
              <a:solidFill>
                <a:srgbClr val="303030"/>
              </a:solidFill>
              <a:effectLst/>
            </a:endParaRPr>
          </a:p>
          <a:p>
            <a:pPr algn="l">
              <a:lnSpc>
                <a:spcPts val="1760"/>
              </a:lnSpc>
              <a:buFont typeface="Arial" panose="020B0604020202020204" pitchFamily="34" charset="0"/>
              <a:buChar char="•"/>
            </a:pPr>
            <a:r>
              <a:rPr lang="en-IE" sz="1700" b="0" i="0" dirty="0">
                <a:solidFill>
                  <a:srgbClr val="303030"/>
                </a:solidFill>
                <a:effectLst/>
              </a:rPr>
              <a:t> Discuss your ideas.</a:t>
            </a:r>
            <a:endParaRPr lang="en-IE" sz="1700" b="1" i="0" dirty="0">
              <a:solidFill>
                <a:srgbClr val="303030"/>
              </a:solidFill>
              <a:effectLst/>
            </a:endParaRPr>
          </a:p>
        </p:txBody>
      </p:sp>
      <p:pic>
        <p:nvPicPr>
          <p:cNvPr id="10" name="Picture 9" descr="Headphones on a book&#10;&#10;Description automatically generated">
            <a:extLst>
              <a:ext uri="{FF2B5EF4-FFF2-40B4-BE49-F238E27FC236}">
                <a16:creationId xmlns:a16="http://schemas.microsoft.com/office/drawing/2014/main" id="{367900F9-4A82-4755-9AD5-5971E65E77D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50994" y="484593"/>
            <a:ext cx="2009203" cy="1337375"/>
          </a:xfrm>
          <a:prstGeom prst="rect">
            <a:avLst/>
          </a:prstGeom>
        </p:spPr>
      </p:pic>
    </p:spTree>
    <p:custDataLst>
      <p:tags r:id="rId1"/>
    </p:custDataLst>
    <p:extLst>
      <p:ext uri="{BB962C8B-B14F-4D97-AF65-F5344CB8AC3E}">
        <p14:creationId xmlns:p14="http://schemas.microsoft.com/office/powerpoint/2010/main" val="3030773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8">
                                            <p:txEl>
                                              <p:pRg st="0" end="0"/>
                                            </p:txEl>
                                          </p:spTgt>
                                        </p:tgtEl>
                                        <p:attrNameLst>
                                          <p:attrName>style.visibility</p:attrName>
                                        </p:attrNameLst>
                                      </p:cBhvr>
                                      <p:to>
                                        <p:strVal val="visible"/>
                                      </p:to>
                                    </p:set>
                                    <p:anim calcmode="lin" valueType="num">
                                      <p:cBhvr additive="base">
                                        <p:cTn id="31"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
                                            <p:txEl>
                                              <p:pRg st="0" end="0"/>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8">
                                            <p:txEl>
                                              <p:pRg st="2" end="2"/>
                                            </p:txEl>
                                          </p:spTgt>
                                        </p:tgtEl>
                                        <p:attrNameLst>
                                          <p:attrName>style.visibility</p:attrName>
                                        </p:attrNameLst>
                                      </p:cBhvr>
                                      <p:to>
                                        <p:strVal val="visible"/>
                                      </p:to>
                                    </p:set>
                                    <p:anim calcmode="lin" valueType="num">
                                      <p:cBhvr additive="base">
                                        <p:cTn id="35"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8">
                                            <p:txEl>
                                              <p:pRg st="2" end="2"/>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8">
                                            <p:txEl>
                                              <p:pRg st="4" end="4"/>
                                            </p:txEl>
                                          </p:spTgt>
                                        </p:tgtEl>
                                        <p:attrNameLst>
                                          <p:attrName>style.visibility</p:attrName>
                                        </p:attrNameLst>
                                      </p:cBhvr>
                                      <p:to>
                                        <p:strVal val="visible"/>
                                      </p:to>
                                    </p:set>
                                    <p:anim calcmode="lin" valueType="num">
                                      <p:cBhvr additive="base">
                                        <p:cTn id="39"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8">
                                            <p:txEl>
                                              <p:pRg st="4" end="4"/>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8">
                                            <p:txEl>
                                              <p:pRg st="6" end="6"/>
                                            </p:txEl>
                                          </p:spTgt>
                                        </p:tgtEl>
                                        <p:attrNameLst>
                                          <p:attrName>style.visibility</p:attrName>
                                        </p:attrNameLst>
                                      </p:cBhvr>
                                      <p:to>
                                        <p:strVal val="visible"/>
                                      </p:to>
                                    </p:set>
                                    <p:anim calcmode="lin" valueType="num">
                                      <p:cBhvr additive="base">
                                        <p:cTn id="43" dur="500" fill="hold"/>
                                        <p:tgtEl>
                                          <p:spTgt spid="8">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8">
                                            <p:txEl>
                                              <p:pRg st="6" end="6"/>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8">
                                            <p:txEl>
                                              <p:pRg st="8" end="8"/>
                                            </p:txEl>
                                          </p:spTgt>
                                        </p:tgtEl>
                                        <p:attrNameLst>
                                          <p:attrName>style.visibility</p:attrName>
                                        </p:attrNameLst>
                                      </p:cBhvr>
                                      <p:to>
                                        <p:strVal val="visible"/>
                                      </p:to>
                                    </p:set>
                                    <p:anim calcmode="lin" valueType="num">
                                      <p:cBhvr additive="base">
                                        <p:cTn id="47" dur="500" fill="hold"/>
                                        <p:tgtEl>
                                          <p:spTgt spid="8">
                                            <p:txEl>
                                              <p:pRg st="8" end="8"/>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8">
                                            <p:txEl>
                                              <p:pRg st="8" end="8"/>
                                            </p:txEl>
                                          </p:spTgt>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8">
                                            <p:txEl>
                                              <p:pRg st="11" end="11"/>
                                            </p:txEl>
                                          </p:spTgt>
                                        </p:tgtEl>
                                        <p:attrNameLst>
                                          <p:attrName>style.visibility</p:attrName>
                                        </p:attrNameLst>
                                      </p:cBhvr>
                                      <p:to>
                                        <p:strVal val="visible"/>
                                      </p:to>
                                    </p:set>
                                    <p:anim calcmode="lin" valueType="num">
                                      <p:cBhvr additive="base">
                                        <p:cTn id="51" dur="500" fill="hold"/>
                                        <p:tgtEl>
                                          <p:spTgt spid="8">
                                            <p:txEl>
                                              <p:pRg st="11" end="11"/>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8">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13256A-BFAE-F100-1E30-7A443CC5935F}"/>
            </a:ext>
          </a:extLst>
        </p:cNvPr>
        <p:cNvGrpSpPr/>
        <p:nvPr/>
      </p:nvGrpSpPr>
      <p:grpSpPr>
        <a:xfrm>
          <a:off x="0" y="0"/>
          <a:ext cx="0" cy="0"/>
          <a:chOff x="0" y="0"/>
          <a:chExt cx="0" cy="0"/>
        </a:xfrm>
      </p:grpSpPr>
      <p:pic>
        <p:nvPicPr>
          <p:cNvPr id="3" name="Picture 2" descr="A hand holding a light bulb&#10;&#10;Description automatically generated">
            <a:extLst>
              <a:ext uri="{FF2B5EF4-FFF2-40B4-BE49-F238E27FC236}">
                <a16:creationId xmlns:a16="http://schemas.microsoft.com/office/drawing/2014/main" id="{F763AF4A-1E6A-1273-7153-A7E111426F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14722" y="479833"/>
            <a:ext cx="2562556" cy="1101098"/>
          </a:xfrm>
          <a:prstGeom prst="rect">
            <a:avLst/>
          </a:prstGeom>
        </p:spPr>
      </p:pic>
      <p:sp>
        <p:nvSpPr>
          <p:cNvPr id="5" name="TextBox 4">
            <a:extLst>
              <a:ext uri="{FF2B5EF4-FFF2-40B4-BE49-F238E27FC236}">
                <a16:creationId xmlns:a16="http://schemas.microsoft.com/office/drawing/2014/main" id="{B47CBE43-302D-E36C-27A5-26AF33786CA5}"/>
              </a:ext>
            </a:extLst>
          </p:cNvPr>
          <p:cNvSpPr txBox="1"/>
          <p:nvPr/>
        </p:nvSpPr>
        <p:spPr>
          <a:xfrm>
            <a:off x="299236" y="1865954"/>
            <a:ext cx="5648891" cy="2708434"/>
          </a:xfrm>
          <a:prstGeom prst="rect">
            <a:avLst/>
          </a:prstGeom>
          <a:noFill/>
        </p:spPr>
        <p:txBody>
          <a:bodyPr wrap="square" rtlCol="0">
            <a:spAutoFit/>
          </a:bodyPr>
          <a:lstStyle/>
          <a:p>
            <a:pPr marL="285750" indent="-285750">
              <a:buFont typeface="Arial" panose="020B0604020202020204" pitchFamily="34" charset="0"/>
              <a:buChar char="•"/>
            </a:pPr>
            <a:r>
              <a:rPr lang="en-US" sz="1700" dirty="0"/>
              <a:t>Approximately </a:t>
            </a:r>
            <a:r>
              <a:rPr lang="en-US" sz="1700" b="1" dirty="0"/>
              <a:t>37% </a:t>
            </a:r>
            <a:r>
              <a:rPr lang="en-US" sz="1700" dirty="0"/>
              <a:t>of are </a:t>
            </a:r>
            <a:r>
              <a:rPr lang="en-US" sz="1700" b="1" dirty="0" err="1"/>
              <a:t>Kinaesthetic</a:t>
            </a:r>
            <a:r>
              <a:rPr lang="en-US" sz="1700" b="1" dirty="0"/>
              <a:t> Learners</a:t>
            </a:r>
            <a:r>
              <a:rPr lang="en-US" sz="1700" dirty="0"/>
              <a:t>.</a:t>
            </a:r>
          </a:p>
          <a:p>
            <a:pPr marL="285750" indent="-285750">
              <a:buFont typeface="Arial" panose="020B0604020202020204" pitchFamily="34" charset="0"/>
              <a:buChar char="•"/>
            </a:pPr>
            <a:endParaRPr lang="en-US" sz="1700" dirty="0"/>
          </a:p>
          <a:p>
            <a:pPr marL="285750" indent="-285750">
              <a:buFont typeface="Arial" panose="020B0604020202020204" pitchFamily="34" charset="0"/>
              <a:buChar char="•"/>
            </a:pPr>
            <a:r>
              <a:rPr lang="en-US" sz="1700" dirty="0"/>
              <a:t>This means that we </a:t>
            </a:r>
            <a:r>
              <a:rPr lang="en-US" sz="1700" b="1" dirty="0"/>
              <a:t>learn best by using our hands</a:t>
            </a:r>
            <a:r>
              <a:rPr lang="en-US" sz="1700" dirty="0"/>
              <a:t> and by doing a task.</a:t>
            </a:r>
          </a:p>
          <a:p>
            <a:endParaRPr lang="en-US" sz="1700" dirty="0"/>
          </a:p>
          <a:p>
            <a:pPr marL="285750" indent="-285750">
              <a:buFont typeface="Arial" panose="020B0604020202020204" pitchFamily="34" charset="0"/>
              <a:buChar char="•"/>
            </a:pPr>
            <a:r>
              <a:rPr lang="en-US" sz="1700" dirty="0" err="1"/>
              <a:t>Kinaesthetic</a:t>
            </a:r>
            <a:r>
              <a:rPr lang="en-US" sz="1700" dirty="0"/>
              <a:t> learners </a:t>
            </a:r>
            <a:r>
              <a:rPr lang="en-US" sz="1700" b="1" dirty="0"/>
              <a:t>prefer to be hands-on</a:t>
            </a:r>
            <a:r>
              <a:rPr lang="en-US" sz="1700" dirty="0"/>
              <a:t> and </a:t>
            </a:r>
            <a:r>
              <a:rPr lang="en-US" sz="1700" b="1" dirty="0"/>
              <a:t>like to move</a:t>
            </a:r>
            <a:r>
              <a:rPr lang="en-US" sz="1700" dirty="0"/>
              <a:t>, </a:t>
            </a:r>
            <a:r>
              <a:rPr lang="en-US" sz="1700" b="1" dirty="0"/>
              <a:t>build</a:t>
            </a:r>
            <a:r>
              <a:rPr lang="en-US" sz="1700" dirty="0"/>
              <a:t> and </a:t>
            </a:r>
            <a:r>
              <a:rPr lang="en-US" sz="1700" b="1" dirty="0"/>
              <a:t>draw</a:t>
            </a:r>
            <a:r>
              <a:rPr lang="en-US" sz="1700" dirty="0"/>
              <a:t> rather than listen or watch.</a:t>
            </a:r>
          </a:p>
          <a:p>
            <a:pPr marL="285750" indent="-285750">
              <a:buFont typeface="Arial" panose="020B0604020202020204" pitchFamily="34" charset="0"/>
              <a:buChar char="•"/>
            </a:pPr>
            <a:endParaRPr lang="en-US" sz="1700" dirty="0"/>
          </a:p>
          <a:p>
            <a:pPr marL="285750" indent="-285750">
              <a:buFont typeface="Arial" panose="020B0604020202020204" pitchFamily="34" charset="0"/>
              <a:buChar char="•"/>
            </a:pPr>
            <a:r>
              <a:rPr lang="en-US" sz="1700" dirty="0"/>
              <a:t>A </a:t>
            </a:r>
            <a:r>
              <a:rPr lang="en-US" sz="1700" dirty="0" err="1"/>
              <a:t>Kinaesthetic</a:t>
            </a:r>
            <a:r>
              <a:rPr lang="en-US" sz="1700" dirty="0"/>
              <a:t> learner might have difficulty in </a:t>
            </a:r>
            <a:r>
              <a:rPr lang="en-US" sz="1700" b="1" dirty="0"/>
              <a:t>sitting and listening </a:t>
            </a:r>
            <a:r>
              <a:rPr lang="en-US" sz="1700" dirty="0"/>
              <a:t>for long periods of time.</a:t>
            </a:r>
          </a:p>
        </p:txBody>
      </p:sp>
      <p:cxnSp>
        <p:nvCxnSpPr>
          <p:cNvPr id="6" name="Straight Connector 5">
            <a:extLst>
              <a:ext uri="{FF2B5EF4-FFF2-40B4-BE49-F238E27FC236}">
                <a16:creationId xmlns:a16="http://schemas.microsoft.com/office/drawing/2014/main" id="{F26EC06D-44C2-1923-54E5-68F5DAFA1AD5}"/>
              </a:ext>
            </a:extLst>
          </p:cNvPr>
          <p:cNvCxnSpPr>
            <a:cxnSpLocks/>
          </p:cNvCxnSpPr>
          <p:nvPr/>
        </p:nvCxnSpPr>
        <p:spPr>
          <a:xfrm>
            <a:off x="5948127" y="1685666"/>
            <a:ext cx="0" cy="4506904"/>
          </a:xfrm>
          <a:prstGeom prst="line">
            <a:avLst/>
          </a:prstGeom>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3300194E-3A19-40EC-F1F3-F5A9741F9D9E}"/>
              </a:ext>
            </a:extLst>
          </p:cNvPr>
          <p:cNvSpPr txBox="1"/>
          <p:nvPr/>
        </p:nvSpPr>
        <p:spPr>
          <a:xfrm>
            <a:off x="6355767" y="1865954"/>
            <a:ext cx="5655164" cy="4025910"/>
          </a:xfrm>
          <a:prstGeom prst="rect">
            <a:avLst/>
          </a:prstGeom>
          <a:noFill/>
        </p:spPr>
        <p:txBody>
          <a:bodyPr wrap="square" rtlCol="0">
            <a:spAutoFit/>
          </a:bodyPr>
          <a:lstStyle/>
          <a:p>
            <a:pPr algn="ctr">
              <a:lnSpc>
                <a:spcPts val="1700"/>
              </a:lnSpc>
            </a:pPr>
            <a:r>
              <a:rPr lang="en-IE" sz="1700" b="1" u="sng" dirty="0">
                <a:solidFill>
                  <a:schemeClr val="accent1"/>
                </a:solidFill>
              </a:rPr>
              <a:t>Advice for Kinaesthetic Learners</a:t>
            </a:r>
            <a:endParaRPr lang="en-IE" sz="1700" b="1" i="0" u="sng" dirty="0">
              <a:solidFill>
                <a:schemeClr val="accent1"/>
              </a:solidFill>
              <a:effectLst/>
            </a:endParaRPr>
          </a:p>
          <a:p>
            <a:pPr algn="l">
              <a:lnSpc>
                <a:spcPts val="1700"/>
              </a:lnSpc>
            </a:pPr>
            <a:endParaRPr lang="en-IE" sz="1700" b="0" i="0" u="sng" dirty="0">
              <a:solidFill>
                <a:srgbClr val="303030"/>
              </a:solidFill>
              <a:effectLst/>
            </a:endParaRPr>
          </a:p>
          <a:p>
            <a:pPr algn="l">
              <a:lnSpc>
                <a:spcPts val="1700"/>
              </a:lnSpc>
              <a:buFont typeface="Arial" panose="020B0604020202020204" pitchFamily="34" charset="0"/>
              <a:buChar char="•"/>
            </a:pPr>
            <a:r>
              <a:rPr lang="en-IE" sz="1700" b="0" i="0" dirty="0">
                <a:solidFill>
                  <a:srgbClr val="303030"/>
                </a:solidFill>
                <a:effectLst/>
              </a:rPr>
              <a:t> Study in a </a:t>
            </a:r>
            <a:r>
              <a:rPr lang="en-IE" sz="1700" b="1" i="0" dirty="0">
                <a:solidFill>
                  <a:srgbClr val="303030"/>
                </a:solidFill>
                <a:effectLst/>
              </a:rPr>
              <a:t>comfortable position</a:t>
            </a:r>
            <a:r>
              <a:rPr lang="en-IE" sz="1700" b="0" i="0" dirty="0">
                <a:solidFill>
                  <a:srgbClr val="303030"/>
                </a:solidFill>
                <a:effectLst/>
              </a:rPr>
              <a:t>, not necessarily sitting in a chair. Stand up while working can be helpful.</a:t>
            </a:r>
          </a:p>
          <a:p>
            <a:pPr algn="l">
              <a:lnSpc>
                <a:spcPts val="1700"/>
              </a:lnSpc>
            </a:pPr>
            <a:endParaRPr lang="en-IE" sz="1700" b="0" i="0" dirty="0">
              <a:solidFill>
                <a:srgbClr val="303030"/>
              </a:solidFill>
              <a:effectLst/>
            </a:endParaRPr>
          </a:p>
          <a:p>
            <a:pPr algn="l">
              <a:lnSpc>
                <a:spcPts val="1700"/>
              </a:lnSpc>
              <a:buFont typeface="Arial" panose="020B0604020202020204" pitchFamily="34" charset="0"/>
              <a:buChar char="•"/>
            </a:pPr>
            <a:r>
              <a:rPr lang="en-IE" sz="1700" b="0" i="0" dirty="0">
                <a:solidFill>
                  <a:srgbClr val="303030"/>
                </a:solidFill>
                <a:effectLst/>
              </a:rPr>
              <a:t> Use </a:t>
            </a:r>
            <a:r>
              <a:rPr lang="en-IE" sz="1700" b="1" i="0" dirty="0">
                <a:solidFill>
                  <a:srgbClr val="303030"/>
                </a:solidFill>
                <a:effectLst/>
              </a:rPr>
              <a:t>flash cards</a:t>
            </a:r>
            <a:r>
              <a:rPr lang="en-IE" sz="1700" b="0" i="0" dirty="0">
                <a:solidFill>
                  <a:srgbClr val="303030"/>
                </a:solidFill>
                <a:effectLst/>
              </a:rPr>
              <a:t>, which you can shuffle frequently.</a:t>
            </a:r>
          </a:p>
          <a:p>
            <a:pPr algn="l">
              <a:lnSpc>
                <a:spcPts val="1700"/>
              </a:lnSpc>
            </a:pPr>
            <a:endParaRPr lang="en-IE" sz="1700" b="0" i="0" dirty="0">
              <a:solidFill>
                <a:srgbClr val="303030"/>
              </a:solidFill>
              <a:effectLst/>
            </a:endParaRPr>
          </a:p>
          <a:p>
            <a:pPr algn="l">
              <a:lnSpc>
                <a:spcPts val="1700"/>
              </a:lnSpc>
              <a:buFont typeface="Arial" panose="020B0604020202020204" pitchFamily="34" charset="0"/>
              <a:buChar char="•"/>
            </a:pPr>
            <a:r>
              <a:rPr lang="en-IE" sz="1700" b="0" i="0" dirty="0">
                <a:solidFill>
                  <a:srgbClr val="303030"/>
                </a:solidFill>
                <a:effectLst/>
              </a:rPr>
              <a:t> Use touch, action, movement and </a:t>
            </a:r>
            <a:r>
              <a:rPr lang="en-IE" sz="1700" b="1" i="0" dirty="0">
                <a:solidFill>
                  <a:srgbClr val="303030"/>
                </a:solidFill>
                <a:effectLst/>
              </a:rPr>
              <a:t>hands-on learning</a:t>
            </a:r>
            <a:r>
              <a:rPr lang="en-IE" sz="1700" b="0" i="0" dirty="0">
                <a:solidFill>
                  <a:srgbClr val="303030"/>
                </a:solidFill>
                <a:effectLst/>
              </a:rPr>
              <a:t> wherever possible.</a:t>
            </a:r>
          </a:p>
          <a:p>
            <a:pPr algn="l">
              <a:lnSpc>
                <a:spcPts val="1700"/>
              </a:lnSpc>
            </a:pPr>
            <a:r>
              <a:rPr lang="en-IE" sz="1700" b="0" i="0" dirty="0">
                <a:solidFill>
                  <a:srgbClr val="303030"/>
                </a:solidFill>
                <a:effectLst/>
              </a:rPr>
              <a:t> </a:t>
            </a:r>
          </a:p>
          <a:p>
            <a:pPr algn="l">
              <a:lnSpc>
                <a:spcPts val="1700"/>
              </a:lnSpc>
              <a:buFont typeface="Arial" panose="020B0604020202020204" pitchFamily="34" charset="0"/>
              <a:buChar char="•"/>
            </a:pPr>
            <a:r>
              <a:rPr lang="en-IE" sz="1700" b="0" i="0" dirty="0">
                <a:solidFill>
                  <a:srgbClr val="303030"/>
                </a:solidFill>
                <a:effectLst/>
              </a:rPr>
              <a:t> </a:t>
            </a:r>
            <a:r>
              <a:rPr lang="en-IE" sz="1700" b="1" i="0" dirty="0">
                <a:solidFill>
                  <a:srgbClr val="303030"/>
                </a:solidFill>
                <a:effectLst/>
              </a:rPr>
              <a:t>Skim-read</a:t>
            </a:r>
            <a:r>
              <a:rPr lang="en-IE" sz="1700" b="0" i="0" dirty="0">
                <a:solidFill>
                  <a:srgbClr val="303030"/>
                </a:solidFill>
                <a:effectLst/>
              </a:rPr>
              <a:t> before reading in detail.</a:t>
            </a:r>
          </a:p>
          <a:p>
            <a:pPr algn="l">
              <a:lnSpc>
                <a:spcPts val="1700"/>
              </a:lnSpc>
            </a:pPr>
            <a:endParaRPr lang="en-IE" sz="1700" b="0" i="0" dirty="0">
              <a:solidFill>
                <a:srgbClr val="303030"/>
              </a:solidFill>
              <a:effectLst/>
            </a:endParaRPr>
          </a:p>
          <a:p>
            <a:pPr algn="l">
              <a:lnSpc>
                <a:spcPts val="1700"/>
              </a:lnSpc>
              <a:buFont typeface="Arial" panose="020B0604020202020204" pitchFamily="34" charset="0"/>
              <a:buChar char="•"/>
            </a:pPr>
            <a:r>
              <a:rPr lang="en-IE" sz="1700" b="0" i="0" dirty="0">
                <a:solidFill>
                  <a:srgbClr val="303030"/>
                </a:solidFill>
                <a:effectLst/>
              </a:rPr>
              <a:t> Use </a:t>
            </a:r>
            <a:r>
              <a:rPr lang="en-IE" sz="1700" b="1" i="0" dirty="0">
                <a:solidFill>
                  <a:srgbClr val="303030"/>
                </a:solidFill>
                <a:effectLst/>
              </a:rPr>
              <a:t>bright colours to highlight </a:t>
            </a:r>
            <a:r>
              <a:rPr lang="en-IE" sz="1700" b="0" i="0" dirty="0">
                <a:solidFill>
                  <a:srgbClr val="303030"/>
                </a:solidFill>
                <a:effectLst/>
              </a:rPr>
              <a:t>reading material and turn it into posters or models.</a:t>
            </a:r>
          </a:p>
          <a:p>
            <a:pPr algn="l">
              <a:lnSpc>
                <a:spcPts val="1700"/>
              </a:lnSpc>
            </a:pPr>
            <a:endParaRPr lang="en-IE" sz="1700" b="0" i="0" dirty="0">
              <a:solidFill>
                <a:srgbClr val="303030"/>
              </a:solidFill>
              <a:effectLst/>
            </a:endParaRPr>
          </a:p>
          <a:p>
            <a:pPr algn="l">
              <a:lnSpc>
                <a:spcPts val="1700"/>
              </a:lnSpc>
              <a:buFont typeface="Arial" panose="020B0604020202020204" pitchFamily="34" charset="0"/>
              <a:buChar char="•"/>
            </a:pPr>
            <a:r>
              <a:rPr lang="en-IE" sz="1700" b="0" i="0" dirty="0">
                <a:solidFill>
                  <a:srgbClr val="303030"/>
                </a:solidFill>
                <a:effectLst/>
              </a:rPr>
              <a:t> </a:t>
            </a:r>
            <a:r>
              <a:rPr lang="en-IE" sz="1700" b="1" i="0" dirty="0">
                <a:solidFill>
                  <a:srgbClr val="303030"/>
                </a:solidFill>
                <a:effectLst/>
              </a:rPr>
              <a:t>Move around </a:t>
            </a:r>
            <a:r>
              <a:rPr lang="en-IE" sz="1700" b="0" i="0" dirty="0">
                <a:solidFill>
                  <a:srgbClr val="303030"/>
                </a:solidFill>
                <a:effectLst/>
              </a:rPr>
              <a:t>to learn notes (e.g. read while you are using an exercise bike or walking around</a:t>
            </a:r>
            <a:r>
              <a:rPr lang="en-IE" sz="1700" dirty="0">
                <a:solidFill>
                  <a:srgbClr val="303030"/>
                </a:solidFill>
              </a:rPr>
              <a:t>)</a:t>
            </a:r>
            <a:endParaRPr lang="en-IE" sz="1700" b="0" i="0" dirty="0">
              <a:solidFill>
                <a:srgbClr val="303030"/>
              </a:solidFill>
              <a:effectLst/>
            </a:endParaRPr>
          </a:p>
          <a:p>
            <a:pPr algn="l">
              <a:lnSpc>
                <a:spcPts val="1700"/>
              </a:lnSpc>
            </a:pPr>
            <a:endParaRPr lang="en-IE" b="0" i="0" dirty="0">
              <a:solidFill>
                <a:srgbClr val="303030"/>
              </a:solidFill>
              <a:effectLst/>
            </a:endParaRPr>
          </a:p>
        </p:txBody>
      </p:sp>
      <p:pic>
        <p:nvPicPr>
          <p:cNvPr id="10" name="Picture 2" descr="Traditional Craftspeople Flat Icons Set 475843 Vector Art at Vecteezy">
            <a:extLst>
              <a:ext uri="{FF2B5EF4-FFF2-40B4-BE49-F238E27FC236}">
                <a16:creationId xmlns:a16="http://schemas.microsoft.com/office/drawing/2014/main" id="{2693410A-4168-41EB-2973-7676FD95872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47619"/>
          <a:stretch/>
        </p:blipFill>
        <p:spPr bwMode="auto">
          <a:xfrm>
            <a:off x="9614781" y="479833"/>
            <a:ext cx="2309058" cy="1209506"/>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832639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 calcmode="lin" valueType="num">
                                      <p:cBhvr additive="base">
                                        <p:cTn id="13"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 calcmode="lin" valueType="num">
                                      <p:cBhvr additive="base">
                                        <p:cTn id="19"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6" end="6"/>
                                            </p:txEl>
                                          </p:spTgt>
                                        </p:tgtEl>
                                        <p:attrNameLst>
                                          <p:attrName>style.visibility</p:attrName>
                                        </p:attrNameLst>
                                      </p:cBhvr>
                                      <p:to>
                                        <p:strVal val="visible"/>
                                      </p:to>
                                    </p:set>
                                    <p:anim calcmode="lin" valueType="num">
                                      <p:cBhvr additive="base">
                                        <p:cTn id="25"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8">
                                            <p:txEl>
                                              <p:pRg st="0" end="0"/>
                                            </p:txEl>
                                          </p:spTgt>
                                        </p:tgtEl>
                                        <p:attrNameLst>
                                          <p:attrName>style.visibility</p:attrName>
                                        </p:attrNameLst>
                                      </p:cBhvr>
                                      <p:to>
                                        <p:strVal val="visible"/>
                                      </p:to>
                                    </p:set>
                                    <p:anim calcmode="lin" valueType="num">
                                      <p:cBhvr additive="base">
                                        <p:cTn id="31"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
                                            <p:txEl>
                                              <p:pRg st="0" end="0"/>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8">
                                            <p:txEl>
                                              <p:pRg st="2" end="2"/>
                                            </p:txEl>
                                          </p:spTgt>
                                        </p:tgtEl>
                                        <p:attrNameLst>
                                          <p:attrName>style.visibility</p:attrName>
                                        </p:attrNameLst>
                                      </p:cBhvr>
                                      <p:to>
                                        <p:strVal val="visible"/>
                                      </p:to>
                                    </p:set>
                                    <p:anim calcmode="lin" valueType="num">
                                      <p:cBhvr additive="base">
                                        <p:cTn id="35"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8">
                                            <p:txEl>
                                              <p:pRg st="2" end="2"/>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8">
                                            <p:txEl>
                                              <p:pRg st="4" end="4"/>
                                            </p:txEl>
                                          </p:spTgt>
                                        </p:tgtEl>
                                        <p:attrNameLst>
                                          <p:attrName>style.visibility</p:attrName>
                                        </p:attrNameLst>
                                      </p:cBhvr>
                                      <p:to>
                                        <p:strVal val="visible"/>
                                      </p:to>
                                    </p:set>
                                    <p:anim calcmode="lin" valueType="num">
                                      <p:cBhvr additive="base">
                                        <p:cTn id="39"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8">
                                            <p:txEl>
                                              <p:pRg st="4" end="4"/>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8">
                                            <p:txEl>
                                              <p:pRg st="6" end="6"/>
                                            </p:txEl>
                                          </p:spTgt>
                                        </p:tgtEl>
                                        <p:attrNameLst>
                                          <p:attrName>style.visibility</p:attrName>
                                        </p:attrNameLst>
                                      </p:cBhvr>
                                      <p:to>
                                        <p:strVal val="visible"/>
                                      </p:to>
                                    </p:set>
                                    <p:anim calcmode="lin" valueType="num">
                                      <p:cBhvr additive="base">
                                        <p:cTn id="43" dur="500" fill="hold"/>
                                        <p:tgtEl>
                                          <p:spTgt spid="8">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8">
                                            <p:txEl>
                                              <p:pRg st="6" end="6"/>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8">
                                            <p:txEl>
                                              <p:pRg st="7" end="7"/>
                                            </p:txEl>
                                          </p:spTgt>
                                        </p:tgtEl>
                                        <p:attrNameLst>
                                          <p:attrName>style.visibility</p:attrName>
                                        </p:attrNameLst>
                                      </p:cBhvr>
                                      <p:to>
                                        <p:strVal val="visible"/>
                                      </p:to>
                                    </p:set>
                                    <p:anim calcmode="lin" valueType="num">
                                      <p:cBhvr additive="base">
                                        <p:cTn id="47" dur="500" fill="hold"/>
                                        <p:tgtEl>
                                          <p:spTgt spid="8">
                                            <p:txEl>
                                              <p:pRg st="7" end="7"/>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8">
                                            <p:txEl>
                                              <p:pRg st="7" end="7"/>
                                            </p:txEl>
                                          </p:spTgt>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8">
                                            <p:txEl>
                                              <p:pRg st="8" end="8"/>
                                            </p:txEl>
                                          </p:spTgt>
                                        </p:tgtEl>
                                        <p:attrNameLst>
                                          <p:attrName>style.visibility</p:attrName>
                                        </p:attrNameLst>
                                      </p:cBhvr>
                                      <p:to>
                                        <p:strVal val="visible"/>
                                      </p:to>
                                    </p:set>
                                    <p:anim calcmode="lin" valueType="num">
                                      <p:cBhvr additive="base">
                                        <p:cTn id="51" dur="500" fill="hold"/>
                                        <p:tgtEl>
                                          <p:spTgt spid="8">
                                            <p:txEl>
                                              <p:pRg st="8" end="8"/>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8">
                                            <p:txEl>
                                              <p:pRg st="8" end="8"/>
                                            </p:txEl>
                                          </p:spTgt>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8">
                                            <p:txEl>
                                              <p:pRg st="10" end="10"/>
                                            </p:txEl>
                                          </p:spTgt>
                                        </p:tgtEl>
                                        <p:attrNameLst>
                                          <p:attrName>style.visibility</p:attrName>
                                        </p:attrNameLst>
                                      </p:cBhvr>
                                      <p:to>
                                        <p:strVal val="visible"/>
                                      </p:to>
                                    </p:set>
                                    <p:anim calcmode="lin" valueType="num">
                                      <p:cBhvr additive="base">
                                        <p:cTn id="55" dur="500" fill="hold"/>
                                        <p:tgtEl>
                                          <p:spTgt spid="8">
                                            <p:txEl>
                                              <p:pRg st="10" end="1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8">
                                            <p:txEl>
                                              <p:pRg st="10" end="10"/>
                                            </p:txEl>
                                          </p:spTgt>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0"/>
                                  </p:stCondLst>
                                  <p:childTnLst>
                                    <p:set>
                                      <p:cBhvr>
                                        <p:cTn id="58" dur="1" fill="hold">
                                          <p:stCondLst>
                                            <p:cond delay="0"/>
                                          </p:stCondLst>
                                        </p:cTn>
                                        <p:tgtEl>
                                          <p:spTgt spid="8">
                                            <p:txEl>
                                              <p:pRg st="12" end="12"/>
                                            </p:txEl>
                                          </p:spTgt>
                                        </p:tgtEl>
                                        <p:attrNameLst>
                                          <p:attrName>style.visibility</p:attrName>
                                        </p:attrNameLst>
                                      </p:cBhvr>
                                      <p:to>
                                        <p:strVal val="visible"/>
                                      </p:to>
                                    </p:set>
                                    <p:anim calcmode="lin" valueType="num">
                                      <p:cBhvr additive="base">
                                        <p:cTn id="59" dur="500" fill="hold"/>
                                        <p:tgtEl>
                                          <p:spTgt spid="8">
                                            <p:txEl>
                                              <p:pRg st="12" end="12"/>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8">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4A5137-19BD-6282-E123-32550959390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A45360B-B340-B2C6-E325-AEEF6CD2A491}"/>
              </a:ext>
            </a:extLst>
          </p:cNvPr>
          <p:cNvSpPr txBox="1"/>
          <p:nvPr/>
        </p:nvSpPr>
        <p:spPr>
          <a:xfrm>
            <a:off x="3298106" y="674038"/>
            <a:ext cx="5595787" cy="523220"/>
          </a:xfrm>
          <a:prstGeom prst="rect">
            <a:avLst/>
          </a:prstGeom>
          <a:noFill/>
        </p:spPr>
        <p:txBody>
          <a:bodyPr wrap="square">
            <a:spAutoFit/>
          </a:bodyPr>
          <a:lstStyle/>
          <a:p>
            <a:pPr algn="ctr"/>
            <a:r>
              <a:rPr lang="en-IE" sz="2800" b="1" dirty="0">
                <a:solidFill>
                  <a:srgbClr val="303030"/>
                </a:solidFill>
                <a:latin typeface="Calibri" panose="020F0502020204030204" pitchFamily="34" charset="0"/>
                <a:cs typeface="Calibri" panose="020F0502020204030204" pitchFamily="34" charset="0"/>
              </a:rPr>
              <a:t>The PARO model</a:t>
            </a:r>
            <a:endParaRPr lang="en-IE" sz="2800" b="1" i="0" dirty="0">
              <a:solidFill>
                <a:srgbClr val="303030"/>
              </a:solidFill>
              <a:effectLst/>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FE2B69E4-35BA-CA0B-6F3A-A664BD60FD35}"/>
              </a:ext>
            </a:extLst>
          </p:cNvPr>
          <p:cNvSpPr txBox="1"/>
          <p:nvPr/>
        </p:nvSpPr>
        <p:spPr>
          <a:xfrm>
            <a:off x="153675" y="1482132"/>
            <a:ext cx="9487249" cy="1661993"/>
          </a:xfrm>
          <a:prstGeom prst="rect">
            <a:avLst/>
          </a:prstGeom>
          <a:noFill/>
        </p:spPr>
        <p:txBody>
          <a:bodyPr wrap="square" rtlCol="0">
            <a:spAutoFit/>
          </a:bodyPr>
          <a:lstStyle/>
          <a:p>
            <a:pPr marL="285750" indent="-285750">
              <a:buFont typeface="Arial" panose="020B0604020202020204" pitchFamily="34" charset="0"/>
              <a:buChar char="•"/>
            </a:pPr>
            <a:r>
              <a:rPr lang="en-IE" sz="1700" dirty="0">
                <a:solidFill>
                  <a:srgbClr val="303030"/>
                </a:solidFill>
                <a:latin typeface="Calibri" panose="020F0502020204030204" pitchFamily="34" charset="0"/>
                <a:cs typeface="Calibri" panose="020F0502020204030204" pitchFamily="34" charset="0"/>
              </a:rPr>
              <a:t>Our brains make sense of </a:t>
            </a:r>
            <a:r>
              <a:rPr lang="en-IE" sz="1700" b="0" i="0" dirty="0">
                <a:solidFill>
                  <a:srgbClr val="303030"/>
                </a:solidFill>
                <a:effectLst/>
                <a:latin typeface="Calibri" panose="020F0502020204030204" pitchFamily="34" charset="0"/>
                <a:cs typeface="Calibri" panose="020F0502020204030204" pitchFamily="34" charset="0"/>
              </a:rPr>
              <a:t>information and learns in different ways.</a:t>
            </a:r>
          </a:p>
          <a:p>
            <a:pPr marL="285750" indent="-285750">
              <a:buFont typeface="Arial" panose="020B0604020202020204" pitchFamily="34" charset="0"/>
              <a:buChar char="•"/>
            </a:pPr>
            <a:endParaRPr lang="en-IE" sz="1700" dirty="0">
              <a:solidFill>
                <a:srgbClr val="303030"/>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IE" sz="1700" b="0" i="0" dirty="0">
                <a:solidFill>
                  <a:srgbClr val="303030"/>
                </a:solidFill>
                <a:effectLst/>
                <a:latin typeface="Calibri" panose="020F0502020204030204" pitchFamily="34" charset="0"/>
                <a:cs typeface="Calibri" panose="020F0502020204030204" pitchFamily="34" charset="0"/>
              </a:rPr>
              <a:t>The </a:t>
            </a:r>
            <a:r>
              <a:rPr lang="en-IE" sz="1700" b="1" i="0" dirty="0">
                <a:solidFill>
                  <a:srgbClr val="303030"/>
                </a:solidFill>
                <a:effectLst/>
                <a:latin typeface="Calibri" panose="020F0502020204030204" pitchFamily="34" charset="0"/>
                <a:cs typeface="Calibri" panose="020F0502020204030204" pitchFamily="34" charset="0"/>
              </a:rPr>
              <a:t>PARO model </a:t>
            </a:r>
            <a:r>
              <a:rPr lang="en-IE" sz="1700" b="0" i="0" dirty="0">
                <a:solidFill>
                  <a:srgbClr val="303030"/>
                </a:solidFill>
                <a:effectLst/>
                <a:latin typeface="Calibri" panose="020F0502020204030204" pitchFamily="34" charset="0"/>
                <a:cs typeface="Calibri" panose="020F0502020204030204" pitchFamily="34" charset="0"/>
              </a:rPr>
              <a:t>identifies </a:t>
            </a:r>
            <a:r>
              <a:rPr lang="en-IE" sz="1700" b="1" i="0" dirty="0">
                <a:solidFill>
                  <a:srgbClr val="303030"/>
                </a:solidFill>
                <a:effectLst/>
                <a:latin typeface="Calibri" panose="020F0502020204030204" pitchFamily="34" charset="0"/>
                <a:cs typeface="Calibri" panose="020F0502020204030204" pitchFamily="34" charset="0"/>
              </a:rPr>
              <a:t>four distinct styles</a:t>
            </a:r>
            <a:r>
              <a:rPr lang="en-IE" sz="1700" b="0" i="0" dirty="0">
                <a:solidFill>
                  <a:srgbClr val="303030"/>
                </a:solidFill>
                <a:effectLst/>
                <a:latin typeface="Calibri" panose="020F0502020204030204" pitchFamily="34" charset="0"/>
                <a:cs typeface="Calibri" panose="020F0502020204030204" pitchFamily="34" charset="0"/>
              </a:rPr>
              <a:t> or preferences that people use </a:t>
            </a:r>
            <a:r>
              <a:rPr lang="en-IE" sz="1700" dirty="0">
                <a:solidFill>
                  <a:srgbClr val="303030"/>
                </a:solidFill>
                <a:latin typeface="Calibri" panose="020F0502020204030204" pitchFamily="34" charset="0"/>
                <a:cs typeface="Calibri" panose="020F0502020204030204" pitchFamily="34" charset="0"/>
              </a:rPr>
              <a:t>to process the information we take in while</a:t>
            </a:r>
            <a:r>
              <a:rPr lang="en-IE" sz="1700" b="0" i="0" dirty="0">
                <a:solidFill>
                  <a:srgbClr val="303030"/>
                </a:solidFill>
                <a:effectLst/>
                <a:latin typeface="Calibri" panose="020F0502020204030204" pitchFamily="34" charset="0"/>
                <a:cs typeface="Calibri" panose="020F0502020204030204" pitchFamily="34" charset="0"/>
              </a:rPr>
              <a:t> learning. </a:t>
            </a:r>
            <a:r>
              <a:rPr lang="en-IE" sz="1700" i="0" dirty="0">
                <a:solidFill>
                  <a:srgbClr val="303030"/>
                </a:solidFill>
                <a:effectLst/>
                <a:latin typeface="Calibri" panose="020F0502020204030204" pitchFamily="34" charset="0"/>
                <a:cs typeface="Calibri" panose="020F0502020204030204" pitchFamily="34" charset="0"/>
              </a:rPr>
              <a:t>Most of us tend to follow only</a:t>
            </a:r>
            <a:r>
              <a:rPr lang="en-IE" sz="1700" b="1" i="0" dirty="0">
                <a:solidFill>
                  <a:srgbClr val="303030"/>
                </a:solidFill>
                <a:effectLst/>
                <a:latin typeface="Calibri" panose="020F0502020204030204" pitchFamily="34" charset="0"/>
                <a:cs typeface="Calibri" panose="020F0502020204030204" pitchFamily="34" charset="0"/>
              </a:rPr>
              <a:t> one or two </a:t>
            </a:r>
            <a:r>
              <a:rPr lang="en-IE" sz="1700" i="0" dirty="0">
                <a:solidFill>
                  <a:srgbClr val="303030"/>
                </a:solidFill>
                <a:effectLst/>
                <a:latin typeface="Calibri" panose="020F0502020204030204" pitchFamily="34" charset="0"/>
                <a:cs typeface="Calibri" panose="020F0502020204030204" pitchFamily="34" charset="0"/>
              </a:rPr>
              <a:t>of these styles.</a:t>
            </a:r>
          </a:p>
          <a:p>
            <a:pPr marL="285750" indent="-285750">
              <a:buFont typeface="Arial" panose="020B0604020202020204" pitchFamily="34" charset="0"/>
              <a:buChar char="•"/>
            </a:pPr>
            <a:endParaRPr lang="en-IE" sz="1700" dirty="0">
              <a:solidFill>
                <a:srgbClr val="303030"/>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IE" sz="1700" dirty="0">
                <a:solidFill>
                  <a:srgbClr val="303030"/>
                </a:solidFill>
                <a:latin typeface="Calibri" panose="020F0502020204030204" pitchFamily="34" charset="0"/>
                <a:cs typeface="Calibri" panose="020F0502020204030204" pitchFamily="34" charset="0"/>
              </a:rPr>
              <a:t>Understand</a:t>
            </a:r>
            <a:r>
              <a:rPr lang="en-IE" sz="1700" b="0" i="0" dirty="0">
                <a:solidFill>
                  <a:srgbClr val="303030"/>
                </a:solidFill>
                <a:effectLst/>
                <a:latin typeface="Calibri" panose="020F0502020204030204" pitchFamily="34" charset="0"/>
                <a:cs typeface="Calibri" panose="020F0502020204030204" pitchFamily="34" charset="0"/>
              </a:rPr>
              <a:t>ing our </a:t>
            </a:r>
            <a:r>
              <a:rPr lang="en-IE" sz="1700" b="1" i="0" dirty="0">
                <a:solidFill>
                  <a:srgbClr val="303030"/>
                </a:solidFill>
                <a:effectLst/>
                <a:latin typeface="Calibri" panose="020F0502020204030204" pitchFamily="34" charset="0"/>
                <a:cs typeface="Calibri" panose="020F0502020204030204" pitchFamily="34" charset="0"/>
              </a:rPr>
              <a:t>top learning style </a:t>
            </a:r>
            <a:r>
              <a:rPr lang="en-IE" sz="1700" b="0" i="0" dirty="0">
                <a:solidFill>
                  <a:srgbClr val="303030"/>
                </a:solidFill>
                <a:effectLst/>
                <a:latin typeface="Calibri" panose="020F0502020204030204" pitchFamily="34" charset="0"/>
                <a:cs typeface="Calibri" panose="020F0502020204030204" pitchFamily="34" charset="0"/>
              </a:rPr>
              <a:t>can help us </a:t>
            </a:r>
            <a:r>
              <a:rPr lang="en-IE" sz="1700" b="1" i="0" dirty="0">
                <a:solidFill>
                  <a:srgbClr val="303030"/>
                </a:solidFill>
                <a:effectLst/>
                <a:latin typeface="Calibri" panose="020F0502020204030204" pitchFamily="34" charset="0"/>
                <a:cs typeface="Calibri" panose="020F0502020204030204" pitchFamily="34" charset="0"/>
              </a:rPr>
              <a:t>find ways to learn </a:t>
            </a:r>
            <a:r>
              <a:rPr lang="en-IE" sz="1700" i="0" dirty="0">
                <a:solidFill>
                  <a:srgbClr val="303030"/>
                </a:solidFill>
                <a:effectLst/>
                <a:latin typeface="Calibri" panose="020F0502020204030204" pitchFamily="34" charset="0"/>
                <a:cs typeface="Calibri" panose="020F0502020204030204" pitchFamily="34" charset="0"/>
              </a:rPr>
              <a:t>more effectively.</a:t>
            </a:r>
            <a:endParaRPr lang="en-IE" sz="1700" b="1" dirty="0">
              <a:latin typeface="Calibri" panose="020F0502020204030204" pitchFamily="34" charset="0"/>
              <a:cs typeface="Calibri" panose="020F0502020204030204" pitchFamily="34" charset="0"/>
            </a:endParaRPr>
          </a:p>
        </p:txBody>
      </p:sp>
      <p:pic>
        <p:nvPicPr>
          <p:cNvPr id="7" name="Picture 6" descr="A skull with a brain and many question marks&#10;&#10;Description automatically generated">
            <a:extLst>
              <a:ext uri="{FF2B5EF4-FFF2-40B4-BE49-F238E27FC236}">
                <a16:creationId xmlns:a16="http://schemas.microsoft.com/office/drawing/2014/main" id="{970214AE-DED9-10D0-A9B8-6357DCECFD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72808" y="479833"/>
            <a:ext cx="3265516" cy="1474584"/>
          </a:xfrm>
          <a:prstGeom prst="rect">
            <a:avLst/>
          </a:prstGeom>
        </p:spPr>
      </p:pic>
      <p:sp>
        <p:nvSpPr>
          <p:cNvPr id="9" name="TextBox 8">
            <a:extLst>
              <a:ext uri="{FF2B5EF4-FFF2-40B4-BE49-F238E27FC236}">
                <a16:creationId xmlns:a16="http://schemas.microsoft.com/office/drawing/2014/main" id="{2EA5021A-B9A8-67DC-BF0B-18275D28922D}"/>
              </a:ext>
            </a:extLst>
          </p:cNvPr>
          <p:cNvSpPr txBox="1"/>
          <p:nvPr/>
        </p:nvSpPr>
        <p:spPr>
          <a:xfrm>
            <a:off x="1493840" y="3318382"/>
            <a:ext cx="9369866" cy="2057486"/>
          </a:xfrm>
          <a:prstGeom prst="rect">
            <a:avLst/>
          </a:prstGeom>
          <a:noFill/>
        </p:spPr>
        <p:txBody>
          <a:bodyPr wrap="square" rtlCol="0">
            <a:spAutoFit/>
          </a:bodyPr>
          <a:lstStyle/>
          <a:p>
            <a:pPr>
              <a:lnSpc>
                <a:spcPts val="1740"/>
              </a:lnSpc>
            </a:pPr>
            <a:endParaRPr lang="en-US" sz="1700" dirty="0">
              <a:latin typeface="Calibri" panose="020F0502020204030204" pitchFamily="34" charset="0"/>
              <a:cs typeface="Calibri" panose="020F0502020204030204" pitchFamily="34" charset="0"/>
            </a:endParaRPr>
          </a:p>
          <a:p>
            <a:pPr marL="285750" indent="-285750">
              <a:lnSpc>
                <a:spcPts val="1740"/>
              </a:lnSpc>
              <a:buFont typeface="Arial" panose="020B0604020202020204" pitchFamily="34" charset="0"/>
              <a:buChar char="•"/>
            </a:pPr>
            <a:r>
              <a:rPr lang="en-IE" sz="1700" dirty="0">
                <a:solidFill>
                  <a:srgbClr val="303030"/>
                </a:solidFill>
                <a:latin typeface="Calibri" panose="020F0502020204030204" pitchFamily="34" charset="0"/>
                <a:cs typeface="Calibri" panose="020F0502020204030204" pitchFamily="34" charset="0"/>
              </a:rPr>
              <a:t>T</a:t>
            </a:r>
            <a:r>
              <a:rPr lang="en-IE" sz="1700" b="0" i="0" dirty="0">
                <a:solidFill>
                  <a:srgbClr val="303030"/>
                </a:solidFill>
                <a:effectLst/>
                <a:latin typeface="Calibri" panose="020F0502020204030204" pitchFamily="34" charset="0"/>
                <a:cs typeface="Calibri" panose="020F0502020204030204" pitchFamily="34" charset="0"/>
              </a:rPr>
              <a:t>he </a:t>
            </a:r>
            <a:r>
              <a:rPr lang="en-IE" sz="1700" b="1" i="0" dirty="0">
                <a:solidFill>
                  <a:srgbClr val="3C88CB"/>
                </a:solidFill>
                <a:effectLst/>
                <a:latin typeface="Calibri" panose="020F0502020204030204" pitchFamily="34" charset="0"/>
                <a:cs typeface="Calibri" panose="020F0502020204030204" pitchFamily="34" charset="0"/>
              </a:rPr>
              <a:t>Practical</a:t>
            </a:r>
            <a:r>
              <a:rPr lang="en-IE" sz="1700" b="0" i="0" dirty="0">
                <a:solidFill>
                  <a:srgbClr val="303030"/>
                </a:solidFill>
                <a:effectLst/>
                <a:latin typeface="Calibri" panose="020F0502020204030204" pitchFamily="34" charset="0"/>
                <a:cs typeface="Calibri" panose="020F0502020204030204" pitchFamily="34" charset="0"/>
              </a:rPr>
              <a:t> style for people who like to try out ideas and techniques to see if they work out. </a:t>
            </a:r>
          </a:p>
          <a:p>
            <a:pPr>
              <a:lnSpc>
                <a:spcPts val="1740"/>
              </a:lnSpc>
            </a:pPr>
            <a:endParaRPr lang="en-IE" sz="1700" b="0" i="0" dirty="0">
              <a:solidFill>
                <a:srgbClr val="303030"/>
              </a:solidFill>
              <a:effectLst/>
              <a:latin typeface="Calibri" panose="020F0502020204030204" pitchFamily="34" charset="0"/>
              <a:cs typeface="Calibri" panose="020F0502020204030204" pitchFamily="34" charset="0"/>
            </a:endParaRPr>
          </a:p>
          <a:p>
            <a:pPr marL="285750" indent="-285750">
              <a:lnSpc>
                <a:spcPts val="1740"/>
              </a:lnSpc>
              <a:buFont typeface="Arial" panose="020B0604020202020204" pitchFamily="34" charset="0"/>
              <a:buChar char="•"/>
            </a:pPr>
            <a:r>
              <a:rPr lang="en-IE" sz="1700" b="0" i="0" dirty="0">
                <a:solidFill>
                  <a:srgbClr val="303030"/>
                </a:solidFill>
                <a:effectLst/>
                <a:latin typeface="Calibri" panose="020F0502020204030204" pitchFamily="34" charset="0"/>
                <a:cs typeface="Calibri" panose="020F0502020204030204" pitchFamily="34" charset="0"/>
              </a:rPr>
              <a:t>The </a:t>
            </a:r>
            <a:r>
              <a:rPr lang="en-IE" sz="1700" b="1" i="0" dirty="0">
                <a:solidFill>
                  <a:srgbClr val="3C88CB"/>
                </a:solidFill>
                <a:effectLst/>
                <a:latin typeface="Calibri" panose="020F0502020204030204" pitchFamily="34" charset="0"/>
                <a:cs typeface="Calibri" panose="020F0502020204030204" pitchFamily="34" charset="0"/>
              </a:rPr>
              <a:t>Active</a:t>
            </a:r>
            <a:r>
              <a:rPr lang="en-IE" sz="1700" b="1" i="0" dirty="0">
                <a:solidFill>
                  <a:srgbClr val="303030"/>
                </a:solidFill>
                <a:effectLst/>
                <a:latin typeface="Calibri" panose="020F0502020204030204" pitchFamily="34" charset="0"/>
                <a:cs typeface="Calibri" panose="020F0502020204030204" pitchFamily="34" charset="0"/>
              </a:rPr>
              <a:t> </a:t>
            </a:r>
            <a:r>
              <a:rPr lang="en-IE" sz="1700" b="0" i="0" dirty="0">
                <a:solidFill>
                  <a:srgbClr val="303030"/>
                </a:solidFill>
                <a:effectLst/>
                <a:latin typeface="Calibri" panose="020F0502020204030204" pitchFamily="34" charset="0"/>
                <a:cs typeface="Calibri" panose="020F0502020204030204" pitchFamily="34" charset="0"/>
              </a:rPr>
              <a:t>style for those who like the challenge of new ideas. </a:t>
            </a:r>
          </a:p>
          <a:p>
            <a:pPr marL="285750" indent="-285750">
              <a:lnSpc>
                <a:spcPts val="1740"/>
              </a:lnSpc>
              <a:buFont typeface="Arial" panose="020B0604020202020204" pitchFamily="34" charset="0"/>
              <a:buChar char="•"/>
            </a:pPr>
            <a:endParaRPr lang="en-IE" sz="1700" dirty="0">
              <a:solidFill>
                <a:srgbClr val="303030"/>
              </a:solidFill>
              <a:latin typeface="Calibri" panose="020F0502020204030204" pitchFamily="34" charset="0"/>
              <a:cs typeface="Calibri" panose="020F0502020204030204" pitchFamily="34" charset="0"/>
            </a:endParaRPr>
          </a:p>
          <a:p>
            <a:pPr marL="285750" indent="-285750">
              <a:lnSpc>
                <a:spcPts val="1740"/>
              </a:lnSpc>
              <a:buFont typeface="Arial" panose="020B0604020202020204" pitchFamily="34" charset="0"/>
              <a:buChar char="•"/>
            </a:pPr>
            <a:r>
              <a:rPr lang="en-IE" sz="1700" b="0" i="0" dirty="0">
                <a:solidFill>
                  <a:srgbClr val="303030"/>
                </a:solidFill>
                <a:effectLst/>
                <a:latin typeface="Calibri" panose="020F0502020204030204" pitchFamily="34" charset="0"/>
                <a:cs typeface="Calibri" panose="020F0502020204030204" pitchFamily="34" charset="0"/>
              </a:rPr>
              <a:t>The </a:t>
            </a:r>
            <a:r>
              <a:rPr lang="en-IE" sz="1700" b="1" i="0" dirty="0">
                <a:solidFill>
                  <a:srgbClr val="3C88CB"/>
                </a:solidFill>
                <a:effectLst/>
                <a:latin typeface="Calibri" panose="020F0502020204030204" pitchFamily="34" charset="0"/>
                <a:cs typeface="Calibri" panose="020F0502020204030204" pitchFamily="34" charset="0"/>
              </a:rPr>
              <a:t>Reflective</a:t>
            </a:r>
            <a:r>
              <a:rPr lang="en-IE" sz="1700" b="0" i="0" dirty="0">
                <a:solidFill>
                  <a:srgbClr val="3C88CB"/>
                </a:solidFill>
                <a:effectLst/>
                <a:latin typeface="Calibri" panose="020F0502020204030204" pitchFamily="34" charset="0"/>
                <a:cs typeface="Calibri" panose="020F0502020204030204" pitchFamily="34" charset="0"/>
              </a:rPr>
              <a:t> </a:t>
            </a:r>
            <a:r>
              <a:rPr lang="en-IE" sz="1700" b="0" i="0" dirty="0">
                <a:solidFill>
                  <a:srgbClr val="303030"/>
                </a:solidFill>
                <a:effectLst/>
                <a:latin typeface="Calibri" panose="020F0502020204030204" pitchFamily="34" charset="0"/>
                <a:cs typeface="Calibri" panose="020F0502020204030204" pitchFamily="34" charset="0"/>
              </a:rPr>
              <a:t>style for people who like to consider information carefully before coming to a conclusion</a:t>
            </a:r>
            <a:r>
              <a:rPr lang="en-IE" sz="1700" dirty="0">
                <a:solidFill>
                  <a:srgbClr val="303030"/>
                </a:solidFill>
                <a:latin typeface="Calibri" panose="020F0502020204030204" pitchFamily="34" charset="0"/>
                <a:cs typeface="Calibri" panose="020F0502020204030204" pitchFamily="34" charset="0"/>
              </a:rPr>
              <a:t>.</a:t>
            </a:r>
          </a:p>
          <a:p>
            <a:pPr marL="285750" indent="-285750">
              <a:lnSpc>
                <a:spcPts val="1740"/>
              </a:lnSpc>
              <a:buFont typeface="Arial" panose="020B0604020202020204" pitchFamily="34" charset="0"/>
              <a:buChar char="•"/>
            </a:pPr>
            <a:endParaRPr lang="en-IE" sz="1700" dirty="0">
              <a:solidFill>
                <a:srgbClr val="303030"/>
              </a:solidFill>
              <a:latin typeface="Calibri" panose="020F0502020204030204" pitchFamily="34" charset="0"/>
              <a:cs typeface="Calibri" panose="020F0502020204030204" pitchFamily="34" charset="0"/>
            </a:endParaRPr>
          </a:p>
          <a:p>
            <a:pPr marL="285750" indent="-285750">
              <a:lnSpc>
                <a:spcPts val="1740"/>
              </a:lnSpc>
              <a:buFont typeface="Arial" panose="020B0604020202020204" pitchFamily="34" charset="0"/>
              <a:buChar char="•"/>
            </a:pPr>
            <a:r>
              <a:rPr lang="en-IE" sz="1700" dirty="0">
                <a:solidFill>
                  <a:srgbClr val="303030"/>
                </a:solidFill>
                <a:latin typeface="Calibri" panose="020F0502020204030204" pitchFamily="34" charset="0"/>
                <a:cs typeface="Calibri" panose="020F0502020204030204" pitchFamily="34" charset="0"/>
              </a:rPr>
              <a:t>T</a:t>
            </a:r>
            <a:r>
              <a:rPr lang="en-IE" sz="1700" b="0" i="0" dirty="0">
                <a:solidFill>
                  <a:srgbClr val="303030"/>
                </a:solidFill>
                <a:effectLst/>
                <a:latin typeface="Calibri" panose="020F0502020204030204" pitchFamily="34" charset="0"/>
                <a:cs typeface="Calibri" panose="020F0502020204030204" pitchFamily="34" charset="0"/>
              </a:rPr>
              <a:t>he </a:t>
            </a:r>
            <a:r>
              <a:rPr lang="en-IE" sz="1700" b="1" i="0" dirty="0">
                <a:solidFill>
                  <a:srgbClr val="3C88CB"/>
                </a:solidFill>
                <a:effectLst/>
                <a:latin typeface="Calibri" panose="020F0502020204030204" pitchFamily="34" charset="0"/>
                <a:cs typeface="Calibri" panose="020F0502020204030204" pitchFamily="34" charset="0"/>
              </a:rPr>
              <a:t>Objective</a:t>
            </a:r>
            <a:r>
              <a:rPr lang="en-IE" sz="1700" b="0" i="0" dirty="0">
                <a:solidFill>
                  <a:srgbClr val="303030"/>
                </a:solidFill>
                <a:effectLst/>
                <a:latin typeface="Calibri" panose="020F0502020204030204" pitchFamily="34" charset="0"/>
                <a:cs typeface="Calibri" panose="020F0502020204030204" pitchFamily="34" charset="0"/>
              </a:rPr>
              <a:t> style for those who tend to think through problems in a logical, analytic way.</a:t>
            </a:r>
            <a:endParaRPr lang="en-US" sz="1700" dirty="0">
              <a:latin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3947908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 calcmode="lin" valueType="num">
                                      <p:cBhvr additive="base">
                                        <p:cTn id="13"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 calcmode="lin" valueType="num">
                                      <p:cBhvr additive="base">
                                        <p:cTn id="19"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9">
                                            <p:txEl>
                                              <p:pRg st="1" end="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9">
                                            <p:txEl>
                                              <p:pRg st="3" end="3"/>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9">
                                            <p:txEl>
                                              <p:pRg st="5" end="5"/>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74A0CA4-FCD8-D548-9F41-7F882F5C296F}"/>
              </a:ext>
            </a:extLst>
          </p:cNvPr>
          <p:cNvSpPr txBox="1"/>
          <p:nvPr/>
        </p:nvSpPr>
        <p:spPr>
          <a:xfrm>
            <a:off x="349323" y="701645"/>
            <a:ext cx="5595787" cy="523220"/>
          </a:xfrm>
          <a:prstGeom prst="rect">
            <a:avLst/>
          </a:prstGeom>
          <a:noFill/>
        </p:spPr>
        <p:txBody>
          <a:bodyPr wrap="square">
            <a:spAutoFit/>
          </a:bodyPr>
          <a:lstStyle/>
          <a:p>
            <a:pPr algn="ctr"/>
            <a:r>
              <a:rPr lang="en-IE" sz="2800" b="1" dirty="0">
                <a:solidFill>
                  <a:srgbClr val="3C88CB"/>
                </a:solidFill>
                <a:latin typeface="Calibri" panose="020F0502020204030204" pitchFamily="34" charset="0"/>
                <a:cs typeface="Calibri" panose="020F0502020204030204" pitchFamily="34" charset="0"/>
              </a:rPr>
              <a:t>Practical Learners</a:t>
            </a:r>
            <a:endParaRPr lang="en-IE" sz="2800" b="1" i="0" dirty="0">
              <a:solidFill>
                <a:srgbClr val="3C88CB"/>
              </a:solidFill>
              <a:effectLst/>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C9D759C5-60AE-68EE-1BB3-5FA632949D46}"/>
              </a:ext>
            </a:extLst>
          </p:cNvPr>
          <p:cNvSpPr txBox="1"/>
          <p:nvPr/>
        </p:nvSpPr>
        <p:spPr>
          <a:xfrm>
            <a:off x="500213" y="1254959"/>
            <a:ext cx="5595787" cy="4016484"/>
          </a:xfrm>
          <a:prstGeom prst="rect">
            <a:avLst/>
          </a:prstGeom>
          <a:noFill/>
        </p:spPr>
        <p:txBody>
          <a:bodyPr wrap="square" rtlCol="0">
            <a:spAutoFit/>
          </a:bodyPr>
          <a:lstStyle/>
          <a:p>
            <a:pPr marL="285750" indent="-285750">
              <a:buFont typeface="Arial" panose="020B0604020202020204" pitchFamily="34" charset="0"/>
              <a:buChar char="•"/>
            </a:pPr>
            <a:r>
              <a:rPr lang="en-IE" sz="1700" b="0" i="0" dirty="0">
                <a:solidFill>
                  <a:srgbClr val="303030"/>
                </a:solidFill>
                <a:effectLst/>
                <a:latin typeface="Calibri" panose="020F0502020204030204" pitchFamily="34" charset="0"/>
                <a:cs typeface="Calibri" panose="020F0502020204030204" pitchFamily="34" charset="0"/>
              </a:rPr>
              <a:t>Practical learners </a:t>
            </a:r>
            <a:r>
              <a:rPr lang="en-IE" sz="1700" dirty="0">
                <a:solidFill>
                  <a:srgbClr val="303030"/>
                </a:solidFill>
                <a:latin typeface="Calibri" panose="020F0502020204030204" pitchFamily="34" charset="0"/>
                <a:cs typeface="Calibri" panose="020F0502020204030204" pitchFamily="34" charset="0"/>
              </a:rPr>
              <a:t>like to</a:t>
            </a:r>
            <a:r>
              <a:rPr lang="en-IE" sz="1700" b="0" i="0" dirty="0">
                <a:solidFill>
                  <a:srgbClr val="303030"/>
                </a:solidFill>
                <a:effectLst/>
                <a:latin typeface="Calibri" panose="020F0502020204030204" pitchFamily="34" charset="0"/>
                <a:cs typeface="Calibri" panose="020F0502020204030204" pitchFamily="34" charset="0"/>
              </a:rPr>
              <a:t> </a:t>
            </a:r>
            <a:r>
              <a:rPr lang="en-IE" sz="1700" b="1" i="0" dirty="0">
                <a:solidFill>
                  <a:srgbClr val="303030"/>
                </a:solidFill>
                <a:effectLst/>
                <a:latin typeface="Calibri" panose="020F0502020204030204" pitchFamily="34" charset="0"/>
                <a:cs typeface="Calibri" panose="020F0502020204030204" pitchFamily="34" charset="0"/>
              </a:rPr>
              <a:t>try things out</a:t>
            </a:r>
            <a:r>
              <a:rPr lang="en-IE" sz="1700" b="1" dirty="0">
                <a:solidFill>
                  <a:srgbClr val="303030"/>
                </a:solidFill>
                <a:latin typeface="Calibri" panose="020F0502020204030204" pitchFamily="34" charset="0"/>
                <a:cs typeface="Calibri" panose="020F0502020204030204" pitchFamily="34" charset="0"/>
              </a:rPr>
              <a:t> </a:t>
            </a:r>
            <a:r>
              <a:rPr lang="en-IE" sz="1700" dirty="0">
                <a:solidFill>
                  <a:srgbClr val="303030"/>
                </a:solidFill>
                <a:latin typeface="Calibri" panose="020F0502020204030204" pitchFamily="34" charset="0"/>
                <a:cs typeface="Calibri" panose="020F0502020204030204" pitchFamily="34" charset="0"/>
              </a:rPr>
              <a:t>and</a:t>
            </a:r>
            <a:r>
              <a:rPr lang="en-IE" sz="1700" b="0" i="0" dirty="0">
                <a:solidFill>
                  <a:srgbClr val="303030"/>
                </a:solidFill>
                <a:effectLst/>
                <a:latin typeface="Calibri" panose="020F0502020204030204" pitchFamily="34" charset="0"/>
                <a:cs typeface="Calibri" panose="020F0502020204030204" pitchFamily="34" charset="0"/>
              </a:rPr>
              <a:t> </a:t>
            </a:r>
            <a:r>
              <a:rPr lang="en-IE" sz="1700" b="1" i="0" dirty="0">
                <a:solidFill>
                  <a:srgbClr val="303030"/>
                </a:solidFill>
                <a:effectLst/>
                <a:latin typeface="Calibri" panose="020F0502020204030204" pitchFamily="34" charset="0"/>
                <a:cs typeface="Calibri" panose="020F0502020204030204" pitchFamily="34" charset="0"/>
              </a:rPr>
              <a:t>look for ideas </a:t>
            </a:r>
            <a:r>
              <a:rPr lang="en-IE" sz="1700" b="0" i="0" dirty="0">
                <a:solidFill>
                  <a:srgbClr val="303030"/>
                </a:solidFill>
                <a:effectLst/>
                <a:latin typeface="Calibri" panose="020F0502020204030204" pitchFamily="34" charset="0"/>
                <a:cs typeface="Calibri" panose="020F0502020204030204" pitchFamily="34" charset="0"/>
              </a:rPr>
              <a:t>that they can use to </a:t>
            </a:r>
            <a:r>
              <a:rPr lang="en-IE" sz="1700" b="1" i="0" dirty="0">
                <a:solidFill>
                  <a:srgbClr val="303030"/>
                </a:solidFill>
                <a:effectLst/>
                <a:latin typeface="Calibri" panose="020F0502020204030204" pitchFamily="34" charset="0"/>
                <a:cs typeface="Calibri" panose="020F0502020204030204" pitchFamily="34" charset="0"/>
              </a:rPr>
              <a:t>sort out problems</a:t>
            </a:r>
            <a:r>
              <a:rPr lang="en-IE" sz="1700" b="0" i="0" dirty="0">
                <a:solidFill>
                  <a:srgbClr val="303030"/>
                </a:solidFill>
                <a:effectLst/>
                <a:latin typeface="Calibri" panose="020F0502020204030204" pitchFamily="34" charset="0"/>
                <a:cs typeface="Calibri" panose="020F0502020204030204" pitchFamily="34" charset="0"/>
              </a:rPr>
              <a:t>. </a:t>
            </a:r>
          </a:p>
          <a:p>
            <a:pPr marL="285750" indent="-285750">
              <a:buFont typeface="Arial" panose="020B0604020202020204" pitchFamily="34" charset="0"/>
              <a:buChar char="•"/>
            </a:pPr>
            <a:endParaRPr lang="en-IE" sz="1700" dirty="0">
              <a:solidFill>
                <a:srgbClr val="303030"/>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IE" sz="1700" b="0" i="0" dirty="0">
                <a:solidFill>
                  <a:srgbClr val="303030"/>
                </a:solidFill>
                <a:effectLst/>
                <a:latin typeface="Calibri" panose="020F0502020204030204" pitchFamily="34" charset="0"/>
                <a:cs typeface="Calibri" panose="020F0502020204030204" pitchFamily="34" charset="0"/>
              </a:rPr>
              <a:t>They like to </a:t>
            </a:r>
            <a:r>
              <a:rPr lang="en-IE" sz="1700" b="1" i="0" dirty="0">
                <a:solidFill>
                  <a:srgbClr val="303030"/>
                </a:solidFill>
                <a:effectLst/>
                <a:latin typeface="Calibri" panose="020F0502020204030204" pitchFamily="34" charset="0"/>
                <a:cs typeface="Calibri" panose="020F0502020204030204" pitchFamily="34" charset="0"/>
              </a:rPr>
              <a:t>get on with things </a:t>
            </a:r>
            <a:r>
              <a:rPr lang="en-IE" sz="1700" b="0" i="0" dirty="0">
                <a:solidFill>
                  <a:srgbClr val="303030"/>
                </a:solidFill>
                <a:effectLst/>
                <a:latin typeface="Calibri" panose="020F0502020204030204" pitchFamily="34" charset="0"/>
                <a:cs typeface="Calibri" panose="020F0502020204030204" pitchFamily="34" charset="0"/>
              </a:rPr>
              <a:t>and are </a:t>
            </a:r>
            <a:r>
              <a:rPr lang="en-IE" sz="1700" b="1" i="0" dirty="0">
                <a:solidFill>
                  <a:srgbClr val="303030"/>
                </a:solidFill>
                <a:effectLst/>
                <a:latin typeface="Calibri" panose="020F0502020204030204" pitchFamily="34" charset="0"/>
                <a:cs typeface="Calibri" panose="020F0502020204030204" pitchFamily="34" charset="0"/>
              </a:rPr>
              <a:t>practical people.</a:t>
            </a:r>
          </a:p>
          <a:p>
            <a:endParaRPr lang="en-IE" sz="1700" b="1" i="0" dirty="0">
              <a:solidFill>
                <a:srgbClr val="303030"/>
              </a:solidFill>
              <a:effectLst/>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IE" sz="1700" b="0" i="0" dirty="0">
                <a:solidFill>
                  <a:srgbClr val="303030"/>
                </a:solidFill>
                <a:effectLst/>
                <a:latin typeface="Calibri" panose="020F0502020204030204" pitchFamily="34" charset="0"/>
                <a:cs typeface="Calibri" panose="020F0502020204030204" pitchFamily="34" charset="0"/>
              </a:rPr>
              <a:t>They tend to be quite </a:t>
            </a:r>
            <a:r>
              <a:rPr lang="en-IE" sz="1700" b="1" i="0" dirty="0">
                <a:solidFill>
                  <a:srgbClr val="303030"/>
                </a:solidFill>
                <a:effectLst/>
                <a:latin typeface="Calibri" panose="020F0502020204030204" pitchFamily="34" charset="0"/>
                <a:cs typeface="Calibri" panose="020F0502020204030204" pitchFamily="34" charset="0"/>
              </a:rPr>
              <a:t>straightforward</a:t>
            </a:r>
            <a:r>
              <a:rPr lang="en-IE" sz="1700" b="0" i="0" dirty="0">
                <a:solidFill>
                  <a:srgbClr val="303030"/>
                </a:solidFill>
                <a:effectLst/>
                <a:latin typeface="Calibri" panose="020F0502020204030204" pitchFamily="34" charset="0"/>
                <a:cs typeface="Calibri" panose="020F0502020204030204" pitchFamily="34" charset="0"/>
              </a:rPr>
              <a:t>, </a:t>
            </a:r>
            <a:r>
              <a:rPr lang="en-IE" sz="1700" b="1" i="0" dirty="0">
                <a:solidFill>
                  <a:srgbClr val="303030"/>
                </a:solidFill>
                <a:effectLst/>
                <a:latin typeface="Calibri" panose="020F0502020204030204" pitchFamily="34" charset="0"/>
                <a:cs typeface="Calibri" panose="020F0502020204030204" pitchFamily="34" charset="0"/>
              </a:rPr>
              <a:t>saying what they mean</a:t>
            </a:r>
            <a:r>
              <a:rPr lang="en-IE" sz="1700" b="0" i="0" dirty="0">
                <a:solidFill>
                  <a:srgbClr val="303030"/>
                </a:solidFill>
                <a:effectLst/>
                <a:latin typeface="Calibri" panose="020F0502020204030204" pitchFamily="34" charset="0"/>
                <a:cs typeface="Calibri" panose="020F0502020204030204" pitchFamily="34" charset="0"/>
              </a:rPr>
              <a:t>, and can be blunt and to the point. </a:t>
            </a:r>
          </a:p>
          <a:p>
            <a:pPr marL="285750" indent="-285750">
              <a:buFont typeface="Arial" panose="020B0604020202020204" pitchFamily="34" charset="0"/>
              <a:buChar char="•"/>
            </a:pPr>
            <a:endParaRPr lang="en-IE" sz="1700" dirty="0">
              <a:solidFill>
                <a:srgbClr val="303030"/>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IE" sz="1700" b="0" i="0" dirty="0">
                <a:solidFill>
                  <a:srgbClr val="303030"/>
                </a:solidFill>
                <a:effectLst/>
                <a:latin typeface="Calibri" panose="020F0502020204030204" pitchFamily="34" charset="0"/>
                <a:cs typeface="Calibri" panose="020F0502020204030204" pitchFamily="34" charset="0"/>
              </a:rPr>
              <a:t>They like everything to have its place</a:t>
            </a:r>
            <a:r>
              <a:rPr lang="en-IE" sz="1700" dirty="0">
                <a:solidFill>
                  <a:srgbClr val="303030"/>
                </a:solidFill>
                <a:latin typeface="Calibri" panose="020F0502020204030204" pitchFamily="34" charset="0"/>
                <a:cs typeface="Calibri" panose="020F0502020204030204" pitchFamily="34" charset="0"/>
              </a:rPr>
              <a:t>, are </a:t>
            </a:r>
            <a:r>
              <a:rPr lang="en-IE" sz="1700" b="1" dirty="0">
                <a:solidFill>
                  <a:srgbClr val="303030"/>
                </a:solidFill>
                <a:latin typeface="Calibri" panose="020F0502020204030204" pitchFamily="34" charset="0"/>
                <a:cs typeface="Calibri" panose="020F0502020204030204" pitchFamily="34" charset="0"/>
              </a:rPr>
              <a:t>very</a:t>
            </a:r>
            <a:r>
              <a:rPr lang="en-IE" sz="1700" b="1" i="0" dirty="0">
                <a:solidFill>
                  <a:srgbClr val="303030"/>
                </a:solidFill>
                <a:effectLst/>
                <a:latin typeface="Calibri" panose="020F0502020204030204" pitchFamily="34" charset="0"/>
                <a:cs typeface="Calibri" panose="020F0502020204030204" pitchFamily="34" charset="0"/>
              </a:rPr>
              <a:t> organised </a:t>
            </a:r>
            <a:r>
              <a:rPr lang="en-IE" sz="1700" b="0" i="0" dirty="0">
                <a:solidFill>
                  <a:srgbClr val="303030"/>
                </a:solidFill>
                <a:effectLst/>
                <a:latin typeface="Calibri" panose="020F0502020204030204" pitchFamily="34" charset="0"/>
                <a:cs typeface="Calibri" panose="020F0502020204030204" pitchFamily="34" charset="0"/>
              </a:rPr>
              <a:t>and they </a:t>
            </a:r>
            <a:r>
              <a:rPr lang="en-IE" sz="1700" b="1" i="0" dirty="0">
                <a:solidFill>
                  <a:srgbClr val="303030"/>
                </a:solidFill>
                <a:effectLst/>
                <a:latin typeface="Calibri" panose="020F0502020204030204" pitchFamily="34" charset="0"/>
                <a:cs typeface="Calibri" panose="020F0502020204030204" pitchFamily="34" charset="0"/>
              </a:rPr>
              <a:t>find lists and schedules useful</a:t>
            </a:r>
            <a:r>
              <a:rPr lang="en-IE" sz="1700" b="0" i="0" dirty="0">
                <a:solidFill>
                  <a:srgbClr val="303030"/>
                </a:solidFill>
                <a:effectLst/>
                <a:latin typeface="Calibri" panose="020F0502020204030204" pitchFamily="34" charset="0"/>
                <a:cs typeface="Calibri" panose="020F0502020204030204" pitchFamily="34" charset="0"/>
              </a:rPr>
              <a:t>.</a:t>
            </a:r>
          </a:p>
          <a:p>
            <a:pPr marL="285750" indent="-285750">
              <a:buFont typeface="Arial" panose="020B0604020202020204" pitchFamily="34" charset="0"/>
              <a:buChar char="•"/>
            </a:pPr>
            <a:endParaRPr lang="en-IE" sz="1700" dirty="0">
              <a:solidFill>
                <a:srgbClr val="303030"/>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IE" sz="1700" dirty="0">
                <a:solidFill>
                  <a:srgbClr val="303030"/>
                </a:solidFill>
                <a:latin typeface="Calibri" panose="020F0502020204030204" pitchFamily="34" charset="0"/>
                <a:cs typeface="Calibri" panose="020F0502020204030204" pitchFamily="34" charset="0"/>
              </a:rPr>
              <a:t>Practical learners </a:t>
            </a:r>
            <a:r>
              <a:rPr lang="en-IE" sz="1700" b="1" dirty="0">
                <a:solidFill>
                  <a:srgbClr val="303030"/>
                </a:solidFill>
                <a:latin typeface="Calibri" panose="020F0502020204030204" pitchFamily="34" charset="0"/>
                <a:cs typeface="Calibri" panose="020F0502020204030204" pitchFamily="34" charset="0"/>
              </a:rPr>
              <a:t>can have difficulty</a:t>
            </a:r>
            <a:r>
              <a:rPr lang="en-IE" sz="1700" b="1" i="0" dirty="0">
                <a:solidFill>
                  <a:srgbClr val="303030"/>
                </a:solidFill>
                <a:effectLst/>
                <a:latin typeface="Calibri" panose="020F0502020204030204" pitchFamily="34" charset="0"/>
                <a:cs typeface="Calibri" panose="020F0502020204030204" pitchFamily="34" charset="0"/>
              </a:rPr>
              <a:t> considering alternatives</a:t>
            </a:r>
            <a:r>
              <a:rPr lang="en-IE" sz="1700" b="0" i="0" dirty="0">
                <a:solidFill>
                  <a:srgbClr val="303030"/>
                </a:solidFill>
                <a:effectLst/>
                <a:latin typeface="Calibri" panose="020F0502020204030204" pitchFamily="34" charset="0"/>
                <a:cs typeface="Calibri" panose="020F0502020204030204" pitchFamily="34" charset="0"/>
              </a:rPr>
              <a:t>, having to make decisions without enough information and </a:t>
            </a:r>
            <a:r>
              <a:rPr lang="en-IE" sz="1700" b="1" i="0" dirty="0">
                <a:solidFill>
                  <a:srgbClr val="303030"/>
                </a:solidFill>
                <a:effectLst/>
                <a:latin typeface="Calibri" panose="020F0502020204030204" pitchFamily="34" charset="0"/>
                <a:cs typeface="Calibri" panose="020F0502020204030204" pitchFamily="34" charset="0"/>
              </a:rPr>
              <a:t>can find visualising abstract things difficult</a:t>
            </a:r>
            <a:r>
              <a:rPr lang="en-IE" sz="1700" b="0" i="0" dirty="0">
                <a:solidFill>
                  <a:srgbClr val="303030"/>
                </a:solidFill>
                <a:effectLst/>
                <a:latin typeface="Calibri" panose="020F0502020204030204" pitchFamily="34" charset="0"/>
                <a:cs typeface="Calibri" panose="020F0502020204030204" pitchFamily="34" charset="0"/>
              </a:rPr>
              <a:t>.</a:t>
            </a:r>
          </a:p>
        </p:txBody>
      </p:sp>
      <p:sp>
        <p:nvSpPr>
          <p:cNvPr id="9" name="TextBox 8">
            <a:extLst>
              <a:ext uri="{FF2B5EF4-FFF2-40B4-BE49-F238E27FC236}">
                <a16:creationId xmlns:a16="http://schemas.microsoft.com/office/drawing/2014/main" id="{D70601DE-B863-6449-8AF8-EAFBC7EF2C0B}"/>
              </a:ext>
            </a:extLst>
          </p:cNvPr>
          <p:cNvSpPr txBox="1"/>
          <p:nvPr/>
        </p:nvSpPr>
        <p:spPr>
          <a:xfrm>
            <a:off x="6709262" y="2940113"/>
            <a:ext cx="5052635" cy="2711512"/>
          </a:xfrm>
          <a:prstGeom prst="rect">
            <a:avLst/>
          </a:prstGeom>
          <a:noFill/>
        </p:spPr>
        <p:txBody>
          <a:bodyPr wrap="square" rtlCol="0">
            <a:spAutoFit/>
          </a:bodyPr>
          <a:lstStyle/>
          <a:p>
            <a:pPr algn="ctr">
              <a:lnSpc>
                <a:spcPts val="1740"/>
              </a:lnSpc>
            </a:pPr>
            <a:r>
              <a:rPr lang="en-IE" sz="2000" b="1" i="0" dirty="0">
                <a:solidFill>
                  <a:srgbClr val="3C88CB"/>
                </a:solidFill>
                <a:effectLst/>
                <a:latin typeface="Calibri" panose="020F0502020204030204" pitchFamily="34" charset="0"/>
                <a:cs typeface="Calibri" panose="020F0502020204030204" pitchFamily="34" charset="0"/>
              </a:rPr>
              <a:t>How Practical Learners can improve their learning</a:t>
            </a:r>
          </a:p>
          <a:p>
            <a:pPr algn="ctr">
              <a:lnSpc>
                <a:spcPts val="1740"/>
              </a:lnSpc>
            </a:pPr>
            <a:endParaRPr lang="en-IE" sz="1700" b="0" i="0" dirty="0">
              <a:solidFill>
                <a:srgbClr val="303030"/>
              </a:solidFill>
              <a:effectLst/>
              <a:latin typeface="Calibri" panose="020F0502020204030204" pitchFamily="34" charset="0"/>
              <a:cs typeface="Calibri" panose="020F0502020204030204" pitchFamily="34" charset="0"/>
            </a:endParaRPr>
          </a:p>
          <a:p>
            <a:pPr algn="l">
              <a:lnSpc>
                <a:spcPts val="1740"/>
              </a:lnSpc>
            </a:pPr>
            <a:endParaRPr lang="en-IE" sz="1700" b="0" i="0" dirty="0">
              <a:solidFill>
                <a:srgbClr val="303030"/>
              </a:solidFill>
              <a:effectLst/>
              <a:latin typeface="Calibri" panose="020F0502020204030204" pitchFamily="34" charset="0"/>
              <a:cs typeface="Calibri" panose="020F0502020204030204" pitchFamily="34" charset="0"/>
            </a:endParaRPr>
          </a:p>
          <a:p>
            <a:pPr>
              <a:lnSpc>
                <a:spcPts val="1740"/>
              </a:lnSpc>
              <a:buFont typeface="Arial" panose="020B0604020202020204" pitchFamily="34" charset="0"/>
              <a:buChar char="•"/>
            </a:pPr>
            <a:r>
              <a:rPr lang="en-IE" sz="1700" b="1" i="0" dirty="0">
                <a:solidFill>
                  <a:srgbClr val="303030"/>
                </a:solidFill>
                <a:effectLst/>
                <a:latin typeface="Calibri" panose="020F0502020204030204" pitchFamily="34" charset="0"/>
                <a:cs typeface="Calibri" panose="020F0502020204030204" pitchFamily="34" charset="0"/>
              </a:rPr>
              <a:t> Write down any work or study clearly</a:t>
            </a:r>
            <a:r>
              <a:rPr lang="en-IE" sz="1700" b="0" i="0" dirty="0">
                <a:solidFill>
                  <a:srgbClr val="303030"/>
                </a:solidFill>
                <a:effectLst/>
                <a:latin typeface="Calibri" panose="020F0502020204030204" pitchFamily="34" charset="0"/>
                <a:cs typeface="Calibri" panose="020F0502020204030204" pitchFamily="34" charset="0"/>
              </a:rPr>
              <a:t>, as you may have difficulty following unclear directions.</a:t>
            </a:r>
          </a:p>
          <a:p>
            <a:pPr algn="l">
              <a:lnSpc>
                <a:spcPts val="1740"/>
              </a:lnSpc>
            </a:pPr>
            <a:endParaRPr lang="en-IE" sz="1700" b="0" i="0" dirty="0">
              <a:solidFill>
                <a:srgbClr val="303030"/>
              </a:solidFill>
              <a:effectLst/>
              <a:latin typeface="Calibri" panose="020F0502020204030204" pitchFamily="34" charset="0"/>
              <a:cs typeface="Calibri" panose="020F0502020204030204" pitchFamily="34" charset="0"/>
            </a:endParaRPr>
          </a:p>
          <a:p>
            <a:pPr algn="l">
              <a:lnSpc>
                <a:spcPts val="1740"/>
              </a:lnSpc>
              <a:buFont typeface="Arial" panose="020B0604020202020204" pitchFamily="34" charset="0"/>
              <a:buChar char="•"/>
            </a:pPr>
            <a:r>
              <a:rPr lang="en-IE" sz="1700" b="1" i="0" dirty="0">
                <a:solidFill>
                  <a:srgbClr val="303030"/>
                </a:solidFill>
                <a:effectLst/>
                <a:latin typeface="Calibri" panose="020F0502020204030204" pitchFamily="34" charset="0"/>
                <a:cs typeface="Calibri" panose="020F0502020204030204" pitchFamily="34" charset="0"/>
              </a:rPr>
              <a:t> Practise flexibility</a:t>
            </a:r>
            <a:r>
              <a:rPr lang="en-IE" sz="1700" b="1" dirty="0">
                <a:solidFill>
                  <a:srgbClr val="303030"/>
                </a:solidFill>
                <a:latin typeface="Calibri" panose="020F0502020204030204" pitchFamily="34" charset="0"/>
                <a:cs typeface="Calibri" panose="020F0502020204030204" pitchFamily="34" charset="0"/>
              </a:rPr>
              <a:t> </a:t>
            </a:r>
            <a:r>
              <a:rPr lang="en-IE" sz="1700" dirty="0">
                <a:solidFill>
                  <a:srgbClr val="303030"/>
                </a:solidFill>
                <a:latin typeface="Calibri" panose="020F0502020204030204" pitchFamily="34" charset="0"/>
                <a:cs typeface="Calibri" panose="020F0502020204030204" pitchFamily="34" charset="0"/>
              </a:rPr>
              <a:t>and try to </a:t>
            </a:r>
            <a:r>
              <a:rPr lang="en-IE" sz="1700" b="0" i="0" dirty="0">
                <a:solidFill>
                  <a:srgbClr val="303030"/>
                </a:solidFill>
                <a:effectLst/>
                <a:latin typeface="Calibri" panose="020F0502020204030204" pitchFamily="34" charset="0"/>
                <a:cs typeface="Calibri" panose="020F0502020204030204" pitchFamily="34" charset="0"/>
              </a:rPr>
              <a:t>find new ways of doing things.</a:t>
            </a:r>
          </a:p>
          <a:p>
            <a:pPr algn="l">
              <a:lnSpc>
                <a:spcPts val="1740"/>
              </a:lnSpc>
            </a:pPr>
            <a:endParaRPr lang="en-IE" sz="1700" b="0" i="0" dirty="0">
              <a:solidFill>
                <a:srgbClr val="303030"/>
              </a:solidFill>
              <a:effectLst/>
              <a:latin typeface="Calibri" panose="020F0502020204030204" pitchFamily="34" charset="0"/>
              <a:cs typeface="Calibri" panose="020F0502020204030204" pitchFamily="34" charset="0"/>
            </a:endParaRPr>
          </a:p>
          <a:p>
            <a:pPr algn="l">
              <a:lnSpc>
                <a:spcPts val="1740"/>
              </a:lnSpc>
              <a:buFont typeface="Arial" panose="020B0604020202020204" pitchFamily="34" charset="0"/>
              <a:buChar char="•"/>
            </a:pPr>
            <a:r>
              <a:rPr lang="en-IE" sz="1700" b="0" i="0" dirty="0">
                <a:solidFill>
                  <a:srgbClr val="303030"/>
                </a:solidFill>
                <a:effectLst/>
                <a:latin typeface="Calibri" panose="020F0502020204030204" pitchFamily="34" charset="0"/>
                <a:cs typeface="Calibri" panose="020F0502020204030204" pitchFamily="34" charset="0"/>
              </a:rPr>
              <a:t> Try to </a:t>
            </a:r>
            <a:r>
              <a:rPr lang="en-IE" sz="1700" b="1" dirty="0">
                <a:solidFill>
                  <a:srgbClr val="303030"/>
                </a:solidFill>
                <a:latin typeface="Calibri" panose="020F0502020204030204" pitchFamily="34" charset="0"/>
                <a:cs typeface="Calibri" panose="020F0502020204030204" pitchFamily="34" charset="0"/>
              </a:rPr>
              <a:t>make </a:t>
            </a:r>
            <a:r>
              <a:rPr lang="en-IE" sz="1700" b="1" i="0" dirty="0">
                <a:solidFill>
                  <a:srgbClr val="303030"/>
                </a:solidFill>
                <a:effectLst/>
                <a:latin typeface="Calibri" panose="020F0502020204030204" pitchFamily="34" charset="0"/>
                <a:cs typeface="Calibri" panose="020F0502020204030204" pitchFamily="34" charset="0"/>
              </a:rPr>
              <a:t>what you’re studying relevant </a:t>
            </a:r>
            <a:r>
              <a:rPr lang="en-IE" sz="1700" b="0" i="0" dirty="0">
                <a:solidFill>
                  <a:srgbClr val="303030"/>
                </a:solidFill>
                <a:effectLst/>
                <a:latin typeface="Calibri" panose="020F0502020204030204" pitchFamily="34" charset="0"/>
                <a:cs typeface="Calibri" panose="020F0502020204030204" pitchFamily="34" charset="0"/>
              </a:rPr>
              <a:t>in order to make it more meaningful for yourself.</a:t>
            </a:r>
          </a:p>
        </p:txBody>
      </p:sp>
      <p:pic>
        <p:nvPicPr>
          <p:cNvPr id="11" name="Picture 10" descr="A group of statues of men&#10;&#10;Description automatically generated">
            <a:extLst>
              <a:ext uri="{FF2B5EF4-FFF2-40B4-BE49-F238E27FC236}">
                <a16:creationId xmlns:a16="http://schemas.microsoft.com/office/drawing/2014/main" id="{6A9FB7DB-AF4A-D7BF-68D5-16724CC72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46270" y="717488"/>
            <a:ext cx="3233762" cy="1970574"/>
          </a:xfrm>
          <a:prstGeom prst="rect">
            <a:avLst/>
          </a:prstGeom>
        </p:spPr>
      </p:pic>
      <p:cxnSp>
        <p:nvCxnSpPr>
          <p:cNvPr id="13" name="Straight Connector 12">
            <a:extLst>
              <a:ext uri="{FF2B5EF4-FFF2-40B4-BE49-F238E27FC236}">
                <a16:creationId xmlns:a16="http://schemas.microsoft.com/office/drawing/2014/main" id="{24C83E53-F02C-3229-9805-ACEA6E5DCE3F}"/>
              </a:ext>
            </a:extLst>
          </p:cNvPr>
          <p:cNvCxnSpPr>
            <a:cxnSpLocks/>
          </p:cNvCxnSpPr>
          <p:nvPr/>
        </p:nvCxnSpPr>
        <p:spPr>
          <a:xfrm>
            <a:off x="6183516" y="452674"/>
            <a:ext cx="0" cy="5678785"/>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1907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anim calcmode="lin" valueType="num">
                                      <p:cBhvr additive="base">
                                        <p:cTn id="13"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anim calcmode="lin" valueType="num">
                                      <p:cBhvr additive="base">
                                        <p:cTn id="19"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xEl>
                                              <p:pRg st="6" end="6"/>
                                            </p:txEl>
                                          </p:spTgt>
                                        </p:tgtEl>
                                        <p:attrNameLst>
                                          <p:attrName>style.visibility</p:attrName>
                                        </p:attrNameLst>
                                      </p:cBhvr>
                                      <p:to>
                                        <p:strVal val="visible"/>
                                      </p:to>
                                    </p:set>
                                    <p:anim calcmode="lin" valueType="num">
                                      <p:cBhvr additive="base">
                                        <p:cTn id="25"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7">
                                            <p:txEl>
                                              <p:pRg st="8" end="8"/>
                                            </p:txEl>
                                          </p:spTgt>
                                        </p:tgtEl>
                                        <p:attrNameLst>
                                          <p:attrName>style.visibility</p:attrName>
                                        </p:attrNameLst>
                                      </p:cBhvr>
                                      <p:to>
                                        <p:strVal val="visible"/>
                                      </p:to>
                                    </p:set>
                                    <p:anim calcmode="lin" valueType="num">
                                      <p:cBhvr additive="base">
                                        <p:cTn id="31" dur="500" fill="hold"/>
                                        <p:tgtEl>
                                          <p:spTgt spid="7">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tags/tag1.xml><?xml version="1.0" encoding="utf-8"?>
<p:tagLst xmlns:a="http://schemas.openxmlformats.org/drawingml/2006/main" xmlns:r="http://schemas.openxmlformats.org/officeDocument/2006/relationships" xmlns:p="http://schemas.openxmlformats.org/presentationml/2006/main">
  <p:tag name="GENSWF_SLIDE_UID" val="{07085D46-BBE9-4946-9D8C-A22661DBD5C0}:259"/>
</p:tagLst>
</file>

<file path=ppt/tags/tag2.xml><?xml version="1.0" encoding="utf-8"?>
<p:tagLst xmlns:a="http://schemas.openxmlformats.org/drawingml/2006/main" xmlns:r="http://schemas.openxmlformats.org/officeDocument/2006/relationships" xmlns:p="http://schemas.openxmlformats.org/presentationml/2006/main">
  <p:tag name="GENSWF_SLIDE_UID" val="{07085D46-BBE9-4946-9D8C-A22661DBD5C0}:259"/>
</p:tagLst>
</file>

<file path=ppt/tags/tag3.xml><?xml version="1.0" encoding="utf-8"?>
<p:tagLst xmlns:a="http://schemas.openxmlformats.org/drawingml/2006/main" xmlns:r="http://schemas.openxmlformats.org/officeDocument/2006/relationships" xmlns:p="http://schemas.openxmlformats.org/presentationml/2006/main">
  <p:tag name="GENSWF_SLIDE_UID" val="{07085D46-BBE9-4946-9D8C-A22661DBD5C0}:259"/>
</p:tagLst>
</file>

<file path=ppt/tags/tag4.xml><?xml version="1.0" encoding="utf-8"?>
<p:tagLst xmlns:a="http://schemas.openxmlformats.org/drawingml/2006/main" xmlns:r="http://schemas.openxmlformats.org/officeDocument/2006/relationships" xmlns:p="http://schemas.openxmlformats.org/presentationml/2006/main">
  <p:tag name="GENSWF_SLIDE_UID" val="{07085D46-BBE9-4946-9D8C-A22661DBD5C0}:259"/>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18887</TotalTime>
  <Words>1671</Words>
  <Application>Microsoft Office PowerPoint</Application>
  <PresentationFormat>Widescreen</PresentationFormat>
  <Paragraphs>193</Paragraphs>
  <Slides>17</Slides>
  <Notes>8</Notes>
  <HiddenSlides>0</HiddenSlides>
  <MMClips>3</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17</vt:i4>
      </vt:variant>
    </vt:vector>
  </HeadingPairs>
  <TitlesOfParts>
    <vt:vector size="26" baseType="lpstr">
      <vt:lpstr>Aptos</vt:lpstr>
      <vt:lpstr>Aptos </vt:lpstr>
      <vt:lpstr>Aptos Display</vt:lpstr>
      <vt:lpstr>Arial</vt:lpstr>
      <vt:lpstr>Calibri</vt:lpstr>
      <vt:lpstr>Montserrat</vt:lpstr>
      <vt:lpstr>Office Theme</vt:lpstr>
      <vt:lpstr>2_Office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John Carton</dc:creator>
  <cp:lastModifiedBy>Bernadette Walsh</cp:lastModifiedBy>
  <cp:revision>125</cp:revision>
  <dcterms:created xsi:type="dcterms:W3CDTF">2025-08-13T18:47:45Z</dcterms:created>
  <dcterms:modified xsi:type="dcterms:W3CDTF">2026-08-10T14:16:30Z</dcterms:modified>
</cp:coreProperties>
</file>